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61" r:id="rId4"/>
    <p:sldId id="262" r:id="rId5"/>
    <p:sldId id="258" r:id="rId6"/>
    <p:sldId id="264" r:id="rId7"/>
    <p:sldId id="265" r:id="rId8"/>
    <p:sldId id="266" r:id="rId9"/>
    <p:sldId id="271" r:id="rId10"/>
    <p:sldId id="267" r:id="rId11"/>
    <p:sldId id="272" r:id="rId12"/>
    <p:sldId id="273" r:id="rId13"/>
    <p:sldId id="259" r:id="rId14"/>
    <p:sldId id="274" r:id="rId15"/>
    <p:sldId id="268" r:id="rId16"/>
    <p:sldId id="275" r:id="rId17"/>
    <p:sldId id="276" r:id="rId18"/>
    <p:sldId id="26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55" autoAdjust="0"/>
  </p:normalViewPr>
  <p:slideViewPr>
    <p:cSldViewPr snapToGrid="0">
      <p:cViewPr varScale="1">
        <p:scale>
          <a:sx n="80" d="100"/>
          <a:sy n="80" d="100"/>
        </p:scale>
        <p:origin x="7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5326A-5567-417E-84F6-DEF21F39C487}" type="datetimeFigureOut">
              <a:rPr lang="zh-TW" altLang="en-US" smtClean="0"/>
              <a:t>2022/3/23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B54DB-8ED1-43B0-BE2B-5F5330FC373D}" type="slidenum">
              <a:rPr lang="zh-TW" altLang="en-US" smtClean="0"/>
              <a:t>‹#›</a:t>
            </a:fld>
            <a:endParaRPr lang="zh-TW" altLang="en-US"/>
          </a:p>
        </p:txBody>
      </p:sp>
    </p:spTree>
    <p:extLst>
      <p:ext uri="{BB962C8B-B14F-4D97-AF65-F5344CB8AC3E}">
        <p14:creationId xmlns:p14="http://schemas.microsoft.com/office/powerpoint/2010/main" val="543901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抬頭顯示器跟</a:t>
            </a:r>
            <a:r>
              <a:rPr lang="en-US" altLang="zh-TW" dirty="0"/>
              <a:t>AR</a:t>
            </a:r>
            <a:r>
              <a:rPr lang="zh-TW" altLang="en-US" dirty="0"/>
              <a:t>技術結合，跟行人安全過馬路有關的</a:t>
            </a:r>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1</a:t>
            </a:fld>
            <a:endParaRPr lang="zh-TW" altLang="en-US"/>
          </a:p>
        </p:txBody>
      </p:sp>
    </p:spTree>
    <p:extLst>
      <p:ext uri="{BB962C8B-B14F-4D97-AF65-F5344CB8AC3E}">
        <p14:creationId xmlns:p14="http://schemas.microsoft.com/office/powerpoint/2010/main" val="379683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減速階段是由踩完煞車行人通過整個馬路結束</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12</a:t>
            </a:fld>
            <a:endParaRPr lang="zh-TW" altLang="en-US"/>
          </a:p>
        </p:txBody>
      </p:sp>
    </p:spTree>
    <p:extLst>
      <p:ext uri="{BB962C8B-B14F-4D97-AF65-F5344CB8AC3E}">
        <p14:creationId xmlns:p14="http://schemas.microsoft.com/office/powerpoint/2010/main" val="216917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D1</a:t>
            </a:r>
            <a:r>
              <a:rPr lang="zh-TW" altLang="en-US" dirty="0"/>
              <a:t>：踩下煞車時，與行人穿越道的距離</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這兩種 </a:t>
            </a:r>
            <a:r>
              <a:rPr lang="en-US" altLang="zh-TW" dirty="0"/>
              <a:t>AR </a:t>
            </a:r>
            <a:r>
              <a:rPr lang="zh-TW" altLang="en-US" dirty="0"/>
              <a:t>系統都非常有效地提前告知駕駛員橫穿行人的潛在危險。這促使駕駛員在沒有</a:t>
            </a:r>
            <a:r>
              <a:rPr lang="en-US" altLang="zh-TW" dirty="0"/>
              <a:t>AR</a:t>
            </a:r>
            <a:r>
              <a:rPr lang="zh-TW" altLang="en-US" dirty="0"/>
              <a:t>系統提前約 </a:t>
            </a:r>
            <a:r>
              <a:rPr lang="en-US" altLang="zh-TW" dirty="0"/>
              <a:t>10 m </a:t>
            </a:r>
            <a:r>
              <a:rPr lang="zh-TW" altLang="en-US" dirty="0"/>
              <a:t>鬆開油門踏板。</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雖然不顯著，但 </a:t>
            </a:r>
            <a:r>
              <a:rPr lang="en-US" altLang="zh-TW" dirty="0"/>
              <a:t>TTC1 </a:t>
            </a:r>
            <a:r>
              <a:rPr lang="zh-TW" altLang="en-US" dirty="0"/>
              <a:t>和 </a:t>
            </a:r>
            <a:r>
              <a:rPr lang="en-US" altLang="zh-TW" dirty="0"/>
              <a:t>TTZ1 </a:t>
            </a:r>
            <a:r>
              <a:rPr lang="zh-TW" altLang="en-US" dirty="0"/>
              <a:t>在有</a:t>
            </a:r>
            <a:r>
              <a:rPr lang="en-US" altLang="zh-TW" dirty="0"/>
              <a:t>AR</a:t>
            </a:r>
            <a:r>
              <a:rPr lang="zh-TW" altLang="en-US" dirty="0"/>
              <a:t>警告系統中都較沒有</a:t>
            </a:r>
            <a:r>
              <a:rPr lang="en-US" altLang="zh-TW" dirty="0"/>
              <a:t>AR</a:t>
            </a:r>
            <a:r>
              <a:rPr lang="zh-TW" altLang="en-US" dirty="0"/>
              <a:t>警告系統高，證實了警告的有效性。</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13</a:t>
            </a:fld>
            <a:endParaRPr lang="zh-TW" altLang="en-US"/>
          </a:p>
        </p:txBody>
      </p:sp>
    </p:spTree>
    <p:extLst>
      <p:ext uri="{BB962C8B-B14F-4D97-AF65-F5344CB8AC3E}">
        <p14:creationId xmlns:p14="http://schemas.microsoft.com/office/powerpoint/2010/main" val="1408594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lvl="1">
              <a:lnSpc>
                <a:spcPct val="125000"/>
              </a:lnSpc>
              <a:spcBef>
                <a:spcPts val="300"/>
              </a:spcBef>
              <a:spcAft>
                <a:spcPts val="300"/>
              </a:spcAft>
              <a:buFont typeface="Arial" panose="020B0604020202020204" pitchFamily="34" charset="0"/>
              <a:buNone/>
            </a:pPr>
            <a:r>
              <a:rPr lang="en-US" altLang="zh-TW" dirty="0"/>
              <a:t>S</a:t>
            </a:r>
            <a:r>
              <a:rPr lang="en-US" altLang="zh-TW" baseline="-25000" dirty="0"/>
              <a:t>2</a:t>
            </a:r>
            <a:r>
              <a:rPr lang="zh-TW" altLang="en-US" dirty="0"/>
              <a:t>：踩下煞車時的速度</a:t>
            </a:r>
            <a:endParaRPr lang="en-US" altLang="zh-TW" dirty="0"/>
          </a:p>
          <a:p>
            <a:pPr marL="0" lvl="1">
              <a:lnSpc>
                <a:spcPct val="125000"/>
              </a:lnSpc>
              <a:spcBef>
                <a:spcPts val="300"/>
              </a:spcBef>
              <a:spcAft>
                <a:spcPts val="300"/>
              </a:spcAft>
              <a:buFont typeface="Arial" panose="020B0604020202020204" pitchFamily="34" charset="0"/>
              <a:buNone/>
            </a:pPr>
            <a:r>
              <a:rPr lang="en-US" altLang="zh-TW" dirty="0"/>
              <a:t>D</a:t>
            </a:r>
            <a:r>
              <a:rPr lang="en-US" altLang="zh-TW" baseline="-25000" dirty="0"/>
              <a:t>1</a:t>
            </a:r>
            <a:r>
              <a:rPr lang="zh-TW" altLang="en-US" dirty="0"/>
              <a:t>：踩下煞車時，與行人穿越道的距離</a:t>
            </a:r>
            <a:endParaRPr lang="en-US" altLang="zh-TW" dirty="0"/>
          </a:p>
          <a:p>
            <a:pPr marL="0" lvl="1">
              <a:lnSpc>
                <a:spcPct val="125000"/>
              </a:lnSpc>
              <a:spcBef>
                <a:spcPts val="300"/>
              </a:spcBef>
              <a:spcAft>
                <a:spcPts val="300"/>
              </a:spcAft>
              <a:buFont typeface="Arial" panose="020B0604020202020204" pitchFamily="34" charset="0"/>
              <a:buNone/>
            </a:pPr>
            <a:r>
              <a:rPr lang="en-US" altLang="zh-TW" dirty="0"/>
              <a:t>TTC</a:t>
            </a:r>
            <a:r>
              <a:rPr lang="en-US" altLang="zh-TW" baseline="-25000" dirty="0"/>
              <a:t>1</a:t>
            </a:r>
          </a:p>
          <a:p>
            <a:pPr marL="0" lvl="1">
              <a:lnSpc>
                <a:spcPct val="125000"/>
              </a:lnSpc>
              <a:spcBef>
                <a:spcPts val="300"/>
              </a:spcBef>
              <a:spcAft>
                <a:spcPts val="300"/>
              </a:spcAft>
              <a:buFont typeface="Arial" panose="020B0604020202020204" pitchFamily="34" charset="0"/>
              <a:buNone/>
            </a:pPr>
            <a:r>
              <a:rPr lang="en-US" altLang="zh-TW" dirty="0"/>
              <a:t>TTZ</a:t>
            </a:r>
            <a:r>
              <a:rPr lang="en-US" altLang="zh-TW" baseline="-25000" dirty="0"/>
              <a:t>1</a:t>
            </a:r>
            <a:r>
              <a:rPr lang="zh-TW" altLang="en-US" dirty="0"/>
              <a:t>：行人到達路邊時，受測者到達行人穿越道的剩餘時間</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這促使駕駛員從沒有</a:t>
            </a:r>
            <a:r>
              <a:rPr lang="en-US" altLang="zh-TW" dirty="0"/>
              <a:t>AR</a:t>
            </a:r>
            <a:r>
              <a:rPr lang="zh-TW" altLang="en-US" dirty="0"/>
              <a:t>系統提前約 </a:t>
            </a:r>
            <a:r>
              <a:rPr lang="en-US" altLang="zh-TW" dirty="0"/>
              <a:t>34m </a:t>
            </a:r>
            <a:r>
              <a:rPr lang="zh-TW" altLang="en-US" dirty="0"/>
              <a:t>提升有</a:t>
            </a:r>
            <a:r>
              <a:rPr lang="en-US" altLang="zh-TW" dirty="0"/>
              <a:t>AR</a:t>
            </a:r>
            <a:r>
              <a:rPr lang="zh-TW" altLang="en-US" dirty="0"/>
              <a:t>警告系統的</a:t>
            </a:r>
            <a:r>
              <a:rPr lang="en-US" altLang="zh-TW" dirty="0"/>
              <a:t>45</a:t>
            </a:r>
            <a:r>
              <a:rPr lang="zh-TW" altLang="en-US" dirty="0"/>
              <a:t>公尺 踩煞車。</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據觀察，駕駛員提前開始製動，速度較低，</a:t>
            </a:r>
            <a:r>
              <a:rPr lang="en-US" altLang="zh-TW" dirty="0"/>
              <a:t>TTC2 </a:t>
            </a:r>
            <a:r>
              <a:rPr lang="zh-TW" altLang="en-US" dirty="0"/>
              <a:t>和 </a:t>
            </a:r>
            <a:r>
              <a:rPr lang="en-US" altLang="zh-TW" dirty="0"/>
              <a:t>TTZ2 </a:t>
            </a:r>
            <a:r>
              <a:rPr lang="zh-TW" altLang="en-US" dirty="0"/>
              <a:t>相較於沒有</a:t>
            </a:r>
            <a:r>
              <a:rPr lang="en-US" altLang="zh-TW" dirty="0"/>
              <a:t>AR</a:t>
            </a:r>
            <a:r>
              <a:rPr lang="zh-TW" altLang="en-US" dirty="0"/>
              <a:t>系統高，這轉化為更安全的行為和機動，並證明了 </a:t>
            </a:r>
            <a:r>
              <a:rPr lang="en-US" altLang="zh-TW" dirty="0"/>
              <a:t>AR </a:t>
            </a:r>
            <a:r>
              <a:rPr lang="zh-TW" altLang="en-US" dirty="0"/>
              <a:t>警告對行人過路的有效性。</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14</a:t>
            </a:fld>
            <a:endParaRPr lang="zh-TW" altLang="en-US"/>
          </a:p>
        </p:txBody>
      </p:sp>
    </p:spTree>
    <p:extLst>
      <p:ext uri="{BB962C8B-B14F-4D97-AF65-F5344CB8AC3E}">
        <p14:creationId xmlns:p14="http://schemas.microsoft.com/office/powerpoint/2010/main" val="246382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這兩種 </a:t>
            </a:r>
            <a:r>
              <a:rPr lang="en-US" altLang="zh-TW" dirty="0"/>
              <a:t>AR </a:t>
            </a:r>
            <a:r>
              <a:rPr lang="zh-TW" altLang="en-US" dirty="0"/>
              <a:t>系統都非常有效地提前告知駕駛員橫穿行人的潛在危險。這促使駕駛員在沒有</a:t>
            </a:r>
            <a:r>
              <a:rPr lang="en-US" altLang="zh-TW" dirty="0"/>
              <a:t>AR</a:t>
            </a:r>
            <a:r>
              <a:rPr lang="zh-TW" altLang="en-US" dirty="0"/>
              <a:t>系統提前約 </a:t>
            </a:r>
            <a:r>
              <a:rPr lang="en-US" altLang="zh-TW" dirty="0"/>
              <a:t>20m </a:t>
            </a:r>
            <a:r>
              <a:rPr lang="zh-TW" altLang="en-US" dirty="0"/>
              <a:t>鬆開油門踏板。</a:t>
            </a:r>
            <a:endParaRPr lang="en-US" altLang="zh-TW" dirty="0"/>
          </a:p>
          <a:p>
            <a:endParaRPr lang="en-US" altLang="zh-TW" dirty="0"/>
          </a:p>
          <a:p>
            <a:r>
              <a:rPr lang="en-US" altLang="zh-TW" dirty="0"/>
              <a:t>TTC1 </a:t>
            </a:r>
            <a:r>
              <a:rPr lang="zh-TW" altLang="en-US" dirty="0"/>
              <a:t>的範圍從沒有</a:t>
            </a:r>
            <a:r>
              <a:rPr lang="en-US" altLang="zh-TW" dirty="0"/>
              <a:t>AR</a:t>
            </a:r>
            <a:r>
              <a:rPr lang="zh-TW" altLang="en-US" dirty="0"/>
              <a:t>系統條件下的 </a:t>
            </a:r>
            <a:r>
              <a:rPr lang="en-US" altLang="zh-TW" dirty="0"/>
              <a:t>2.0 s </a:t>
            </a:r>
            <a:r>
              <a:rPr lang="zh-TW" altLang="en-US" dirty="0"/>
              <a:t>到 </a:t>
            </a:r>
            <a:r>
              <a:rPr lang="en-US" altLang="zh-TW" dirty="0"/>
              <a:t>AR </a:t>
            </a:r>
            <a:r>
              <a:rPr lang="zh-TW" altLang="en-US" dirty="0"/>
              <a:t>視覺警告配置中的 </a:t>
            </a:r>
            <a:r>
              <a:rPr lang="en-US" altLang="zh-TW" dirty="0"/>
              <a:t>3.89 s</a:t>
            </a:r>
            <a:r>
              <a:rPr lang="zh-TW" altLang="en-US" dirty="0"/>
              <a:t> </a:t>
            </a:r>
            <a:endParaRPr lang="en-US" altLang="zh-TW" dirty="0"/>
          </a:p>
          <a:p>
            <a:r>
              <a:rPr lang="en-US" altLang="zh-TW" dirty="0"/>
              <a:t>TTZ1 </a:t>
            </a:r>
            <a:r>
              <a:rPr lang="zh-TW" altLang="en-US" dirty="0"/>
              <a:t>範圍從從沒有</a:t>
            </a:r>
            <a:r>
              <a:rPr lang="en-US" altLang="zh-TW" dirty="0"/>
              <a:t>AR</a:t>
            </a:r>
            <a:r>
              <a:rPr lang="zh-TW" altLang="en-US" dirty="0"/>
              <a:t>系統條件下的 </a:t>
            </a:r>
            <a:r>
              <a:rPr lang="en-US" altLang="zh-TW" dirty="0"/>
              <a:t>1.82 s </a:t>
            </a:r>
            <a:r>
              <a:rPr lang="zh-TW" altLang="en-US" dirty="0"/>
              <a:t>到 </a:t>
            </a:r>
            <a:r>
              <a:rPr lang="en-US" altLang="zh-TW" dirty="0"/>
              <a:t>AR </a:t>
            </a:r>
            <a:r>
              <a:rPr lang="zh-TW" altLang="en-US" dirty="0"/>
              <a:t>視覺警告配置中的 </a:t>
            </a:r>
            <a:r>
              <a:rPr lang="en-US" altLang="zh-TW" dirty="0"/>
              <a:t>3.68 s</a:t>
            </a:r>
            <a:br>
              <a:rPr lang="en-US" altLang="zh-TW" dirty="0"/>
            </a:br>
            <a:r>
              <a:rPr lang="zh-TW" altLang="en-US" dirty="0"/>
              <a:t>都有提升的現象</a:t>
            </a:r>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15</a:t>
            </a:fld>
            <a:endParaRPr lang="zh-TW" altLang="en-US"/>
          </a:p>
        </p:txBody>
      </p:sp>
    </p:spTree>
    <p:extLst>
      <p:ext uri="{BB962C8B-B14F-4D97-AF65-F5344CB8AC3E}">
        <p14:creationId xmlns:p14="http://schemas.microsoft.com/office/powerpoint/2010/main" val="46944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這兩種 </a:t>
            </a:r>
            <a:r>
              <a:rPr lang="en-US" altLang="zh-TW" dirty="0"/>
              <a:t>AR </a:t>
            </a:r>
            <a:r>
              <a:rPr lang="zh-TW" altLang="en-US" dirty="0"/>
              <a:t>系統都非常有效地提前告知駕駛員橫穿行人的潛在危險。這促使駕駛員從沒有</a:t>
            </a:r>
            <a:r>
              <a:rPr lang="en-US" altLang="zh-TW" dirty="0"/>
              <a:t>AR</a:t>
            </a:r>
            <a:r>
              <a:rPr lang="zh-TW" altLang="en-US" dirty="0"/>
              <a:t>系統提前的</a:t>
            </a:r>
            <a:r>
              <a:rPr lang="en-US" altLang="zh-TW" dirty="0"/>
              <a:t>20m</a:t>
            </a:r>
            <a:r>
              <a:rPr lang="zh-TW" altLang="en-US" dirty="0"/>
              <a:t>提升到</a:t>
            </a:r>
            <a:r>
              <a:rPr lang="en-US" altLang="zh-TW" dirty="0"/>
              <a:t>40m </a:t>
            </a:r>
            <a:r>
              <a:rPr lang="zh-TW" altLang="en-US" dirty="0"/>
              <a:t>踩煞車。</a:t>
            </a:r>
          </a:p>
          <a:p>
            <a:endParaRPr lang="en-US" altLang="zh-TW" dirty="0"/>
          </a:p>
          <a:p>
            <a:r>
              <a:rPr lang="zh-TW" altLang="en-US" dirty="0"/>
              <a:t>與前一階段一樣，</a:t>
            </a:r>
            <a:r>
              <a:rPr lang="en-US" altLang="zh-TW" dirty="0"/>
              <a:t>TTC2 </a:t>
            </a:r>
            <a:r>
              <a:rPr lang="zh-TW" altLang="en-US" dirty="0"/>
              <a:t>和 </a:t>
            </a:r>
            <a:r>
              <a:rPr lang="en-US" altLang="zh-TW" dirty="0"/>
              <a:t>TTZ2 </a:t>
            </a:r>
            <a:r>
              <a:rPr lang="zh-TW" altLang="en-US" dirty="0"/>
              <a:t>對警報系統的激活產生了積極影響，其值是沒有</a:t>
            </a:r>
            <a:r>
              <a:rPr lang="en-US" altLang="zh-TW" dirty="0"/>
              <a:t>AR</a:t>
            </a:r>
            <a:r>
              <a:rPr lang="zh-TW" altLang="en-US" dirty="0"/>
              <a:t>警告系統條件下記錄的值的兩倍。</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16</a:t>
            </a:fld>
            <a:endParaRPr lang="zh-TW" altLang="en-US"/>
          </a:p>
        </p:txBody>
      </p:sp>
    </p:spTree>
    <p:extLst>
      <p:ext uri="{BB962C8B-B14F-4D97-AF65-F5344CB8AC3E}">
        <p14:creationId xmlns:p14="http://schemas.microsoft.com/office/powerpoint/2010/main" val="3033306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AR </a:t>
            </a:r>
            <a:r>
              <a:rPr lang="zh-TW" altLang="en-US" dirty="0"/>
              <a:t>配置中記錄的平均 </a:t>
            </a:r>
            <a:r>
              <a:rPr lang="en-US" altLang="zh-TW" dirty="0"/>
              <a:t>(</a:t>
            </a:r>
            <a:r>
              <a:rPr lang="en-US" altLang="zh-TW" dirty="0" err="1"/>
              <a:t>dav</a:t>
            </a:r>
            <a:r>
              <a:rPr lang="en-US" altLang="zh-TW" dirty="0"/>
              <a:t>) </a:t>
            </a:r>
            <a:r>
              <a:rPr lang="zh-TW" altLang="en-US" dirty="0"/>
              <a:t>和最大 </a:t>
            </a:r>
            <a:r>
              <a:rPr lang="en-US" altLang="zh-TW" dirty="0"/>
              <a:t>(</a:t>
            </a:r>
            <a:r>
              <a:rPr lang="en-US" altLang="zh-TW" dirty="0" err="1"/>
              <a:t>dmax</a:t>
            </a:r>
            <a:r>
              <a:rPr lang="en-US" altLang="zh-TW" dirty="0"/>
              <a:t>) </a:t>
            </a:r>
            <a:r>
              <a:rPr lang="zh-TW" altLang="en-US" dirty="0"/>
              <a:t>減速度低於沒有</a:t>
            </a:r>
            <a:r>
              <a:rPr lang="en-US" altLang="zh-TW" dirty="0"/>
              <a:t>AR</a:t>
            </a:r>
            <a:r>
              <a:rPr lang="zh-TW" altLang="en-US" dirty="0"/>
              <a:t>警告系統條件。</a:t>
            </a:r>
            <a:endParaRPr lang="en-US" altLang="zh-TW" dirty="0"/>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17</a:t>
            </a:fld>
            <a:endParaRPr lang="zh-TW" altLang="en-US"/>
          </a:p>
        </p:txBody>
      </p:sp>
    </p:spTree>
    <p:extLst>
      <p:ext uri="{BB962C8B-B14F-4D97-AF65-F5344CB8AC3E}">
        <p14:creationId xmlns:p14="http://schemas.microsoft.com/office/powerpoint/2010/main" val="2861808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這項研究證實了</a:t>
            </a:r>
            <a:r>
              <a:rPr lang="zh-TW" altLang="en-US" b="0" i="0" dirty="0">
                <a:solidFill>
                  <a:srgbClr val="202124"/>
                </a:solidFill>
                <a:effectLst/>
                <a:latin typeface="Google Sans"/>
              </a:rPr>
              <a:t>擴增實境</a:t>
            </a:r>
            <a:r>
              <a:rPr lang="zh-TW" altLang="en-US" dirty="0"/>
              <a:t>和聯網汽車技術可以為道路安全狀況帶來巨大的好處，特別是在危險情況和困難的情況下。駕駛模擬器無疑是研究和評估此類技術以及研究它們對駕駛性能的影響的有效解決方案。</a:t>
            </a:r>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18</a:t>
            </a:fld>
            <a:endParaRPr lang="zh-TW" altLang="en-US"/>
          </a:p>
        </p:txBody>
      </p:sp>
    </p:spTree>
    <p:extLst>
      <p:ext uri="{BB962C8B-B14F-4D97-AF65-F5344CB8AC3E}">
        <p14:creationId xmlns:p14="http://schemas.microsoft.com/office/powerpoint/2010/main" val="337712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平穩的煞車行為：比較不會緊急煞車</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AR </a:t>
            </a:r>
            <a:r>
              <a:rPr lang="zh-TW" altLang="en-US" dirty="0"/>
              <a:t>技術透過在駕駛員的視覺場景中添加虛擬信息來提高行人過路安全的潛力。。</a:t>
            </a:r>
          </a:p>
          <a:p>
            <a:endParaRPr lang="en-US" altLang="zh-TW" dirty="0"/>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4</a:t>
            </a:fld>
            <a:endParaRPr lang="zh-TW" altLang="en-US"/>
          </a:p>
        </p:txBody>
      </p:sp>
    </p:spTree>
    <p:extLst>
      <p:ext uri="{BB962C8B-B14F-4D97-AF65-F5344CB8AC3E}">
        <p14:creationId xmlns:p14="http://schemas.microsoft.com/office/powerpoint/2010/main" val="197909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本來有</a:t>
            </a:r>
            <a:r>
              <a:rPr lang="en-US" altLang="zh-TW" dirty="0"/>
              <a:t>46</a:t>
            </a:r>
            <a:r>
              <a:rPr lang="zh-TW" altLang="en-US" dirty="0"/>
              <a:t>位，有</a:t>
            </a:r>
            <a:r>
              <a:rPr lang="en-US" altLang="zh-TW" dirty="0"/>
              <a:t>4</a:t>
            </a:r>
            <a:r>
              <a:rPr lang="zh-TW" altLang="en-US" dirty="0"/>
              <a:t>位在模擬實驗的時候感到不適</a:t>
            </a:r>
            <a:endParaRPr lang="en-US" altLang="zh-TW" dirty="0"/>
          </a:p>
          <a:p>
            <a:r>
              <a:rPr lang="zh-TW" altLang="en-US" dirty="0"/>
              <a:t>作者有說 男生會比較多的原因是男生會比較容易有超速等危險行為，所以男生才會較多</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000000"/>
                </a:solidFill>
                <a:effectLst/>
                <a:latin typeface="Roboto" panose="02000000000000000000" pitchFamily="2" charset="0"/>
              </a:rPr>
              <a:t>板子通常擺在 </a:t>
            </a:r>
            <a:r>
              <a:rPr lang="en-US" altLang="zh-TW" b="0" i="0" dirty="0">
                <a:solidFill>
                  <a:srgbClr val="000000"/>
                </a:solidFill>
                <a:effectLst/>
                <a:latin typeface="Roboto" panose="02000000000000000000" pitchFamily="2" charset="0"/>
              </a:rPr>
              <a:t>20 </a:t>
            </a:r>
            <a:r>
              <a:rPr lang="zh-TW" altLang="en-US" b="0" i="0" dirty="0">
                <a:solidFill>
                  <a:srgbClr val="000000"/>
                </a:solidFill>
                <a:effectLst/>
                <a:latin typeface="Roboto" panose="02000000000000000000" pitchFamily="2" charset="0"/>
              </a:rPr>
              <a:t>英尺遠的地方，而你可以清楚看到 </a:t>
            </a:r>
            <a:r>
              <a:rPr lang="en-US" altLang="zh-TW" b="0" i="0" dirty="0">
                <a:solidFill>
                  <a:srgbClr val="000000"/>
                </a:solidFill>
                <a:effectLst/>
                <a:latin typeface="Roboto" panose="02000000000000000000" pitchFamily="2" charset="0"/>
              </a:rPr>
              <a:t>20 </a:t>
            </a:r>
            <a:r>
              <a:rPr lang="zh-TW" altLang="en-US" b="0" i="0" dirty="0">
                <a:solidFill>
                  <a:srgbClr val="000000"/>
                </a:solidFill>
                <a:effectLst/>
                <a:latin typeface="Roboto" panose="02000000000000000000" pitchFamily="2" charset="0"/>
              </a:rPr>
              <a:t>英尺處，別人也可以看到 </a:t>
            </a:r>
            <a:r>
              <a:rPr lang="en-US" altLang="zh-TW" b="0" i="0" dirty="0">
                <a:solidFill>
                  <a:srgbClr val="000000"/>
                </a:solidFill>
                <a:effectLst/>
                <a:latin typeface="Roboto" panose="02000000000000000000" pitchFamily="2" charset="0"/>
              </a:rPr>
              <a:t>20 </a:t>
            </a:r>
            <a:r>
              <a:rPr lang="zh-TW" altLang="en-US" b="0" i="0" dirty="0">
                <a:solidFill>
                  <a:srgbClr val="000000"/>
                </a:solidFill>
                <a:effectLst/>
                <a:latin typeface="Roboto" panose="02000000000000000000" pitchFamily="2" charset="0"/>
              </a:rPr>
              <a:t>英尺處，代表你的視力正常 </a:t>
            </a:r>
            <a:r>
              <a:rPr lang="en-US" altLang="zh-TW" b="0" i="0" dirty="0">
                <a:solidFill>
                  <a:srgbClr val="000000"/>
                </a:solidFill>
                <a:effectLst/>
                <a:latin typeface="Roboto" panose="02000000000000000000" pitchFamily="2" charset="0"/>
              </a:rPr>
              <a:t>1.0</a:t>
            </a:r>
            <a:r>
              <a:rPr lang="zh-TW" altLang="en-US" b="0" i="0" dirty="0">
                <a:solidFill>
                  <a:srgbClr val="000000"/>
                </a:solidFill>
                <a:effectLst/>
                <a:latin typeface="Roboto" panose="02000000000000000000" pitchFamily="2" charset="0"/>
              </a:rPr>
              <a:t>，分子皆為</a:t>
            </a:r>
            <a:r>
              <a:rPr lang="en-US" altLang="zh-TW" b="0" i="0" dirty="0">
                <a:solidFill>
                  <a:srgbClr val="000000"/>
                </a:solidFill>
                <a:effectLst/>
                <a:latin typeface="Roboto" panose="02000000000000000000" pitchFamily="2" charset="0"/>
              </a:rPr>
              <a:t>20</a:t>
            </a:r>
            <a:r>
              <a:rPr lang="zh-TW" altLang="en-US" b="0" i="0" dirty="0">
                <a:solidFill>
                  <a:srgbClr val="000000"/>
                </a:solidFill>
                <a:effectLst/>
                <a:latin typeface="Roboto" panose="02000000000000000000" pitchFamily="2" charset="0"/>
              </a:rPr>
              <a:t>，分母是別人能看到的距離</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5</a:t>
            </a:fld>
            <a:endParaRPr lang="zh-TW" altLang="en-US"/>
          </a:p>
        </p:txBody>
      </p:sp>
    </p:spTree>
    <p:extLst>
      <p:ext uri="{BB962C8B-B14F-4D97-AF65-F5344CB8AC3E}">
        <p14:creationId xmlns:p14="http://schemas.microsoft.com/office/powerpoint/2010/main" val="288015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在羅馬第三大學道路安全實驗室進行實驗</a:t>
            </a:r>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6</a:t>
            </a:fld>
            <a:endParaRPr lang="zh-TW" altLang="en-US"/>
          </a:p>
        </p:txBody>
      </p:sp>
    </p:spTree>
    <p:extLst>
      <p:ext uri="{BB962C8B-B14F-4D97-AF65-F5344CB8AC3E}">
        <p14:creationId xmlns:p14="http://schemas.microsoft.com/office/powerpoint/2010/main" val="299627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場景中實施並隨機化了其他幾個特徵和事件，如紅綠燈、十字路口、停車車輛併入駕駛員方向和其他行人過路處，以防止駕駛員記憶模式和他們對所調查事件的預期</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7</a:t>
            </a:fld>
            <a:endParaRPr lang="zh-TW" altLang="en-US"/>
          </a:p>
        </p:txBody>
      </p:sp>
    </p:spTree>
    <p:extLst>
      <p:ext uri="{BB962C8B-B14F-4D97-AF65-F5344CB8AC3E}">
        <p14:creationId xmlns:p14="http://schemas.microsoft.com/office/powerpoint/2010/main" val="128530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HUD(head up display)=</a:t>
            </a:r>
            <a:r>
              <a:rPr lang="zh-TW" altLang="en-US" dirty="0"/>
              <a:t>抬頭顯示器</a:t>
            </a:r>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8</a:t>
            </a:fld>
            <a:endParaRPr lang="zh-TW" altLang="en-US"/>
          </a:p>
        </p:txBody>
      </p:sp>
    </p:spTree>
    <p:extLst>
      <p:ext uri="{BB962C8B-B14F-4D97-AF65-F5344CB8AC3E}">
        <p14:creationId xmlns:p14="http://schemas.microsoft.com/office/powerpoint/2010/main" val="266742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9</a:t>
            </a:fld>
            <a:endParaRPr lang="zh-TW" altLang="en-US"/>
          </a:p>
        </p:txBody>
      </p:sp>
    </p:spTree>
    <p:extLst>
      <p:ext uri="{BB962C8B-B14F-4D97-AF65-F5344CB8AC3E}">
        <p14:creationId xmlns:p14="http://schemas.microsoft.com/office/powerpoint/2010/main" val="332711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四個場景會隨機</a:t>
            </a:r>
            <a:endParaRPr lang="en-US" altLang="zh-TW" dirty="0"/>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10</a:t>
            </a:fld>
            <a:endParaRPr lang="zh-TW" altLang="en-US"/>
          </a:p>
        </p:txBody>
      </p:sp>
    </p:spTree>
    <p:extLst>
      <p:ext uri="{BB962C8B-B14F-4D97-AF65-F5344CB8AC3E}">
        <p14:creationId xmlns:p14="http://schemas.microsoft.com/office/powerpoint/2010/main" val="60413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TTC</a:t>
            </a:r>
            <a:r>
              <a:rPr lang="zh-TW" altLang="en-US" dirty="0"/>
              <a:t>在文獻中是兩輛車的速度差除以兩車距離</a:t>
            </a:r>
            <a:endParaRPr lang="en-US" altLang="zh-TW" dirty="0"/>
          </a:p>
          <a:p>
            <a:r>
              <a:rPr lang="zh-TW" altLang="en-US" dirty="0"/>
              <a:t>在這裡是車與行人發生碰撞的剩餘時間，</a:t>
            </a:r>
          </a:p>
        </p:txBody>
      </p:sp>
      <p:sp>
        <p:nvSpPr>
          <p:cNvPr id="4" name="投影片編號版面配置區 3"/>
          <p:cNvSpPr>
            <a:spLocks noGrp="1"/>
          </p:cNvSpPr>
          <p:nvPr>
            <p:ph type="sldNum" sz="quarter" idx="5"/>
          </p:nvPr>
        </p:nvSpPr>
        <p:spPr/>
        <p:txBody>
          <a:bodyPr/>
          <a:lstStyle/>
          <a:p>
            <a:fld id="{E25B54DB-8ED1-43B0-BE2B-5F5330FC373D}" type="slidenum">
              <a:rPr lang="zh-TW" altLang="en-US" smtClean="0"/>
              <a:t>11</a:t>
            </a:fld>
            <a:endParaRPr lang="zh-TW" altLang="en-US"/>
          </a:p>
        </p:txBody>
      </p:sp>
    </p:spTree>
    <p:extLst>
      <p:ext uri="{BB962C8B-B14F-4D97-AF65-F5344CB8AC3E}">
        <p14:creationId xmlns:p14="http://schemas.microsoft.com/office/powerpoint/2010/main" val="282641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EEA166F6-7565-441B-A871-EBC8BFAB7354}" type="datetimeFigureOut">
              <a:rPr lang="zh-TW" altLang="en-US" smtClean="0"/>
              <a:t>2022/3/23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80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EA166F6-7565-441B-A871-EBC8BFAB7354}" type="datetimeFigureOut">
              <a:rPr lang="zh-TW" altLang="en-US" smtClean="0"/>
              <a:t>2022/3/23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88849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EA166F6-7565-441B-A871-EBC8BFAB7354}" type="datetimeFigureOut">
              <a:rPr lang="zh-TW" altLang="en-US" smtClean="0"/>
              <a:t>2022/3/23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05680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EA166F6-7565-441B-A871-EBC8BFAB7354}" type="datetimeFigureOut">
              <a:rPr lang="zh-TW" altLang="en-US" smtClean="0"/>
              <a:t>2022/3/23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98367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EA166F6-7565-441B-A871-EBC8BFAB7354}" type="datetimeFigureOut">
              <a:rPr lang="zh-TW" altLang="en-US" smtClean="0"/>
              <a:t>2022/3/23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13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EA166F6-7565-441B-A871-EBC8BFAB7354}" type="datetimeFigureOut">
              <a:rPr lang="zh-TW" altLang="en-US" smtClean="0"/>
              <a:t>2022/3/23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69425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EA166F6-7565-441B-A871-EBC8BFAB7354}" type="datetimeFigureOut">
              <a:rPr lang="zh-TW" altLang="en-US" smtClean="0"/>
              <a:t>2022/3/23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66880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EA166F6-7565-441B-A871-EBC8BFAB7354}" type="datetimeFigureOut">
              <a:rPr lang="zh-TW" altLang="en-US" smtClean="0"/>
              <a:t>2022/3/23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91207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EA166F6-7565-441B-A871-EBC8BFAB7354}" type="datetimeFigureOut">
              <a:rPr lang="zh-TW" altLang="en-US" smtClean="0"/>
              <a:t>2022/3/23</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12513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EA166F6-7565-441B-A871-EBC8BFAB7354}" type="datetimeFigureOut">
              <a:rPr lang="zh-TW" altLang="en-US" smtClean="0"/>
              <a:t>2022/3/23</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163573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EA166F6-7565-441B-A871-EBC8BFAB7354}" type="datetimeFigureOut">
              <a:rPr lang="zh-TW" altLang="en-US" smtClean="0"/>
              <a:t>2022/3/23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57442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EA166F6-7565-441B-A871-EBC8BFAB7354}" type="datetimeFigureOut">
              <a:rPr lang="zh-TW" altLang="en-US" smtClean="0"/>
              <a:t>2022/3/23</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B9A16C-9DC4-47BC-86C3-85660D3CFFBD}"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257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5B4592-FA52-4568-8BB4-43EEC52FF7A1}"/>
              </a:ext>
            </a:extLst>
          </p:cNvPr>
          <p:cNvSpPr>
            <a:spLocks noGrp="1"/>
          </p:cNvSpPr>
          <p:nvPr>
            <p:ph type="ctrTitle"/>
          </p:nvPr>
        </p:nvSpPr>
        <p:spPr>
          <a:xfrm>
            <a:off x="286871" y="758952"/>
            <a:ext cx="11743763" cy="3566160"/>
          </a:xfrm>
        </p:spPr>
        <p:txBody>
          <a:bodyPr>
            <a:normAutofit/>
          </a:bodyPr>
          <a:lstStyle/>
          <a:p>
            <a:pPr algn="ctr">
              <a:lnSpc>
                <a:spcPct val="125000"/>
              </a:lnSpc>
              <a:spcBef>
                <a:spcPts val="300"/>
              </a:spcBef>
              <a:spcAft>
                <a:spcPts val="300"/>
              </a:spcAft>
            </a:pPr>
            <a:r>
              <a:rPr lang="en-US" altLang="zh-TW" sz="3200" dirty="0"/>
              <a:t>Effectiveness of augmented reality warnings on driving </a:t>
            </a:r>
            <a:r>
              <a:rPr lang="en-US" altLang="zh-TW" sz="3200" dirty="0" err="1"/>
              <a:t>behaviour</a:t>
            </a:r>
            <a:r>
              <a:rPr lang="en-US" altLang="zh-TW" sz="3200" dirty="0"/>
              <a:t> whilst </a:t>
            </a:r>
            <a:r>
              <a:rPr lang="zh-TW" altLang="en-US" sz="3200" dirty="0"/>
              <a:t> </a:t>
            </a:r>
            <a:r>
              <a:rPr lang="en-US" altLang="zh-TW" sz="3200" dirty="0"/>
              <a:t>approaching pedestrian crossings: A driving simulator study</a:t>
            </a:r>
            <a:endParaRPr lang="zh-TW" altLang="en-US" sz="3200" dirty="0"/>
          </a:p>
        </p:txBody>
      </p:sp>
      <p:sp>
        <p:nvSpPr>
          <p:cNvPr id="3" name="副標題 2">
            <a:extLst>
              <a:ext uri="{FF2B5EF4-FFF2-40B4-BE49-F238E27FC236}">
                <a16:creationId xmlns:a16="http://schemas.microsoft.com/office/drawing/2014/main" id="{7BBCE08D-2044-4ADC-BD6A-E048B602B752}"/>
              </a:ext>
            </a:extLst>
          </p:cNvPr>
          <p:cNvSpPr>
            <a:spLocks noGrp="1"/>
          </p:cNvSpPr>
          <p:nvPr>
            <p:ph type="subTitle" idx="1"/>
          </p:nvPr>
        </p:nvSpPr>
        <p:spPr>
          <a:xfrm>
            <a:off x="1100051" y="4455620"/>
            <a:ext cx="10058400" cy="1643427"/>
          </a:xfrm>
        </p:spPr>
        <p:txBody>
          <a:bodyPr>
            <a:normAutofit fontScale="70000" lnSpcReduction="20000"/>
          </a:bodyPr>
          <a:lstStyle/>
          <a:p>
            <a:r>
              <a:rPr lang="zh-TW" altLang="en-US" cap="none" dirty="0"/>
              <a:t>作者：</a:t>
            </a:r>
            <a:r>
              <a:rPr lang="en-US" altLang="zh-TW" cap="none" dirty="0"/>
              <a:t> </a:t>
            </a:r>
            <a:r>
              <a:rPr lang="it-IT" altLang="zh-TW" cap="none" dirty="0"/>
              <a:t>Alessandro Calvi, Fabrizio D’Amico , Chiara Ferrante , Luca Bianchini Ciampoli </a:t>
            </a:r>
            <a:endParaRPr lang="en-US" altLang="zh-TW" cap="none" dirty="0"/>
          </a:p>
          <a:p>
            <a:r>
              <a:rPr lang="zh-TW" altLang="en-US" cap="none" dirty="0"/>
              <a:t>期刊：</a:t>
            </a:r>
            <a:r>
              <a:rPr lang="en-US" altLang="zh-TW" cap="none" dirty="0"/>
              <a:t>Accident Analysis and Prevention 147 (2020) 105760</a:t>
            </a:r>
          </a:p>
          <a:p>
            <a:r>
              <a:rPr lang="zh-TW" altLang="en-US" cap="none" dirty="0"/>
              <a:t>學生：陳瑀婕</a:t>
            </a:r>
          </a:p>
          <a:p>
            <a:r>
              <a:rPr lang="zh-TW" altLang="en-US" cap="none" dirty="0"/>
              <a:t>指導教授：柳永青 教授</a:t>
            </a:r>
          </a:p>
          <a:p>
            <a:endParaRPr lang="zh-TW" altLang="en-US" dirty="0"/>
          </a:p>
        </p:txBody>
      </p:sp>
    </p:spTree>
    <p:extLst>
      <p:ext uri="{BB962C8B-B14F-4D97-AF65-F5344CB8AC3E}">
        <p14:creationId xmlns:p14="http://schemas.microsoft.com/office/powerpoint/2010/main" val="290063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程序</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受測者填寫個人資料表及簽署同意書</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進行</a:t>
            </a:r>
            <a:r>
              <a:rPr lang="en-US" altLang="zh-TW" dirty="0"/>
              <a:t>AR</a:t>
            </a:r>
            <a:r>
              <a:rPr lang="zh-TW" altLang="en-US" dirty="0"/>
              <a:t>系統的培訓，以幫助受測者熟悉系統並辨別場景中的警告</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在培訓後，讓受測者填寫一份關於駕駛時感到不適的類型</a:t>
            </a:r>
            <a:r>
              <a:rPr lang="en-US" altLang="zh-TW" dirty="0"/>
              <a:t>(</a:t>
            </a:r>
            <a:r>
              <a:rPr lang="zh-TW" altLang="en-US" dirty="0"/>
              <a:t>無、頭暈、噁心、疲勞</a:t>
            </a:r>
            <a:r>
              <a:rPr lang="en-US" altLang="zh-TW" dirty="0"/>
              <a:t>…</a:t>
            </a:r>
            <a:r>
              <a:rPr lang="zh-TW" altLang="en-US" dirty="0"/>
              <a:t>等</a:t>
            </a:r>
            <a:r>
              <a:rPr lang="en-US" altLang="zh-TW" dirty="0"/>
              <a:t>)</a:t>
            </a:r>
          </a:p>
          <a:p>
            <a:pPr>
              <a:lnSpc>
                <a:spcPct val="125000"/>
              </a:lnSpc>
              <a:spcBef>
                <a:spcPts val="300"/>
              </a:spcBef>
              <a:spcAft>
                <a:spcPts val="300"/>
              </a:spcAft>
              <a:buFont typeface="Wingdings" panose="05000000000000000000" pitchFamily="2" charset="2"/>
              <a:buChar char="Ø"/>
            </a:pPr>
            <a:r>
              <a:rPr lang="zh-TW" altLang="en-US" dirty="0"/>
              <a:t>實驗開始後，受測者</a:t>
            </a:r>
            <a:r>
              <a:rPr lang="zh-TW" altLang="en-US" sz="2000" dirty="0"/>
              <a:t>被指示像往常一樣開車</a:t>
            </a:r>
            <a:endParaRPr lang="en-US" altLang="zh-TW" sz="2000" dirty="0"/>
          </a:p>
          <a:p>
            <a:pPr>
              <a:lnSpc>
                <a:spcPct val="125000"/>
              </a:lnSpc>
              <a:spcBef>
                <a:spcPts val="300"/>
              </a:spcBef>
              <a:spcAft>
                <a:spcPts val="300"/>
              </a:spcAft>
              <a:buFont typeface="Wingdings" panose="05000000000000000000" pitchFamily="2" charset="2"/>
              <a:buChar char="Ø"/>
            </a:pPr>
            <a:r>
              <a:rPr lang="zh-TW" altLang="en-US" dirty="0"/>
              <a:t>共有</a:t>
            </a:r>
            <a:r>
              <a:rPr lang="en-US" altLang="zh-TW" dirty="0"/>
              <a:t>6</a:t>
            </a:r>
            <a:r>
              <a:rPr lang="zh-TW" altLang="en-US" dirty="0"/>
              <a:t>個場景，實驗約為</a:t>
            </a:r>
            <a:r>
              <a:rPr lang="en-US" altLang="zh-TW" dirty="0"/>
              <a:t>45</a:t>
            </a:r>
            <a:r>
              <a:rPr lang="zh-TW" altLang="en-US" dirty="0"/>
              <a:t>分鐘</a:t>
            </a:r>
          </a:p>
        </p:txBody>
      </p:sp>
    </p:spTree>
    <p:extLst>
      <p:ext uri="{BB962C8B-B14F-4D97-AF65-F5344CB8AC3E}">
        <p14:creationId xmlns:p14="http://schemas.microsoft.com/office/powerpoint/2010/main" val="2197663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實驗設計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自變項：</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兩種行人</a:t>
            </a:r>
            <a:r>
              <a:rPr lang="en-US" altLang="zh-TW" dirty="0"/>
              <a:t>(</a:t>
            </a:r>
            <a:r>
              <a:rPr lang="zh-TW" altLang="en-US" dirty="0"/>
              <a:t>可見、隱藏</a:t>
            </a:r>
            <a:r>
              <a:rPr lang="en-US" altLang="zh-TW" dirty="0"/>
              <a:t>)</a:t>
            </a:r>
          </a:p>
          <a:p>
            <a:pPr lvl="1">
              <a:lnSpc>
                <a:spcPct val="125000"/>
              </a:lnSpc>
              <a:spcBef>
                <a:spcPts val="300"/>
              </a:spcBef>
              <a:spcAft>
                <a:spcPts val="300"/>
              </a:spcAft>
              <a:buFont typeface="Arial" panose="020B0604020202020204" pitchFamily="34" charset="0"/>
              <a:buChar char="•"/>
            </a:pPr>
            <a:r>
              <a:rPr lang="en-US" altLang="zh-TW" dirty="0"/>
              <a:t>AR</a:t>
            </a:r>
            <a:r>
              <a:rPr lang="zh-TW" altLang="en-US" dirty="0"/>
              <a:t>警告</a:t>
            </a:r>
            <a:r>
              <a:rPr lang="en-US" altLang="zh-TW" dirty="0"/>
              <a:t>(</a:t>
            </a:r>
            <a:r>
              <a:rPr lang="zh-TW" altLang="en-US" dirty="0"/>
              <a:t>無、視覺、視覺</a:t>
            </a:r>
            <a:r>
              <a:rPr lang="en-US" altLang="zh-TW" dirty="0"/>
              <a:t>+</a:t>
            </a:r>
            <a:r>
              <a:rPr lang="zh-TW" altLang="en-US" dirty="0"/>
              <a:t>聽覺</a:t>
            </a:r>
            <a:r>
              <a:rPr lang="en-US" altLang="zh-TW" dirty="0"/>
              <a:t>)</a:t>
            </a:r>
          </a:p>
          <a:p>
            <a:pPr>
              <a:lnSpc>
                <a:spcPct val="125000"/>
              </a:lnSpc>
              <a:spcBef>
                <a:spcPts val="300"/>
              </a:spcBef>
              <a:spcAft>
                <a:spcPts val="300"/>
              </a:spcAft>
              <a:buFont typeface="Wingdings" panose="05000000000000000000" pitchFamily="2" charset="2"/>
              <a:buChar char="Ø"/>
            </a:pPr>
            <a:r>
              <a:rPr lang="zh-TW" altLang="en-US" dirty="0"/>
              <a:t>依變項：分為三個部分收集數據</a:t>
            </a:r>
            <a:r>
              <a:rPr lang="en-US" altLang="zh-TW" dirty="0"/>
              <a:t>(</a:t>
            </a:r>
            <a:r>
              <a:rPr lang="zh-TW" altLang="en-US" dirty="0"/>
              <a:t>鬆開油門、踩煞車、減速階段</a:t>
            </a:r>
            <a:r>
              <a:rPr lang="en-US" altLang="zh-TW" dirty="0"/>
              <a:t>)</a:t>
            </a:r>
          </a:p>
          <a:p>
            <a:pPr lvl="1">
              <a:lnSpc>
                <a:spcPct val="125000"/>
              </a:lnSpc>
              <a:spcBef>
                <a:spcPts val="300"/>
              </a:spcBef>
              <a:spcAft>
                <a:spcPts val="300"/>
              </a:spcAft>
              <a:buFont typeface="Wingdings" panose="05000000000000000000" pitchFamily="2" charset="2"/>
              <a:buChar char="ü"/>
            </a:pPr>
            <a:r>
              <a:rPr lang="zh-TW" altLang="en-US" dirty="0"/>
              <a:t>鬆開油門</a:t>
            </a:r>
            <a:endParaRPr lang="en-US" altLang="zh-TW" dirty="0"/>
          </a:p>
          <a:p>
            <a:pPr lvl="1">
              <a:lnSpc>
                <a:spcPct val="125000"/>
              </a:lnSpc>
              <a:spcBef>
                <a:spcPts val="300"/>
              </a:spcBef>
              <a:spcAft>
                <a:spcPts val="300"/>
              </a:spcAft>
              <a:buFont typeface="Arial" panose="020B0604020202020204" pitchFamily="34" charset="0"/>
              <a:buChar char="•"/>
            </a:pPr>
            <a:r>
              <a:rPr lang="en-US" altLang="zh-TW" dirty="0"/>
              <a:t>S</a:t>
            </a:r>
            <a:r>
              <a:rPr lang="en-US" altLang="zh-TW" baseline="-25000" dirty="0"/>
              <a:t>1</a:t>
            </a:r>
            <a:r>
              <a:rPr lang="zh-TW" altLang="en-US" dirty="0"/>
              <a:t>：鬆開油門時的速度</a:t>
            </a:r>
            <a:endParaRPr lang="en-US" altLang="zh-TW" dirty="0"/>
          </a:p>
          <a:p>
            <a:pPr lvl="1">
              <a:lnSpc>
                <a:spcPct val="125000"/>
              </a:lnSpc>
              <a:spcBef>
                <a:spcPts val="300"/>
              </a:spcBef>
              <a:spcAft>
                <a:spcPts val="300"/>
              </a:spcAft>
              <a:buFont typeface="Arial" panose="020B0604020202020204" pitchFamily="34" charset="0"/>
              <a:buChar char="•"/>
            </a:pPr>
            <a:r>
              <a:rPr lang="en-US" altLang="zh-TW" dirty="0"/>
              <a:t>D</a:t>
            </a:r>
            <a:r>
              <a:rPr lang="en-US" altLang="zh-TW" baseline="-25000" dirty="0"/>
              <a:t>1</a:t>
            </a:r>
            <a:r>
              <a:rPr lang="zh-TW" altLang="en-US" dirty="0"/>
              <a:t>：鬆開油門時，與行人穿越道的距離</a:t>
            </a:r>
            <a:endParaRPr lang="en-US" altLang="zh-TW" dirty="0"/>
          </a:p>
          <a:p>
            <a:pPr lvl="1">
              <a:lnSpc>
                <a:spcPct val="125000"/>
              </a:lnSpc>
              <a:spcBef>
                <a:spcPts val="300"/>
              </a:spcBef>
              <a:spcAft>
                <a:spcPts val="300"/>
              </a:spcAft>
              <a:buFont typeface="Arial" panose="020B0604020202020204" pitchFamily="34" charset="0"/>
              <a:buChar char="•"/>
            </a:pPr>
            <a:r>
              <a:rPr lang="en-US" altLang="zh-TW" dirty="0"/>
              <a:t>TTC</a:t>
            </a:r>
            <a:r>
              <a:rPr lang="en-US" altLang="zh-TW" baseline="-25000" dirty="0"/>
              <a:t>1</a:t>
            </a:r>
          </a:p>
          <a:p>
            <a:pPr lvl="1">
              <a:lnSpc>
                <a:spcPct val="125000"/>
              </a:lnSpc>
              <a:spcBef>
                <a:spcPts val="300"/>
              </a:spcBef>
              <a:spcAft>
                <a:spcPts val="300"/>
              </a:spcAft>
              <a:buFont typeface="Arial" panose="020B0604020202020204" pitchFamily="34" charset="0"/>
              <a:buChar char="•"/>
            </a:pPr>
            <a:r>
              <a:rPr lang="en-US" altLang="zh-TW" dirty="0"/>
              <a:t>TTZ</a:t>
            </a:r>
            <a:r>
              <a:rPr lang="en-US" altLang="zh-TW" baseline="-25000" dirty="0"/>
              <a:t>1</a:t>
            </a:r>
            <a:r>
              <a:rPr lang="zh-TW" altLang="en-US" dirty="0"/>
              <a:t>：行人到達路邊時，受測者到達行人穿越道的剩餘時間</a:t>
            </a:r>
            <a:r>
              <a:rPr lang="en-US" altLang="zh-TW" dirty="0"/>
              <a:t>(S</a:t>
            </a:r>
            <a:r>
              <a:rPr lang="en-US" altLang="zh-TW" baseline="-25000" dirty="0"/>
              <a:t>1</a:t>
            </a:r>
            <a:r>
              <a:rPr lang="en-US" altLang="zh-TW" dirty="0"/>
              <a:t>/ D</a:t>
            </a:r>
            <a:r>
              <a:rPr lang="en-US" altLang="zh-TW" baseline="-25000" dirty="0"/>
              <a:t>1</a:t>
            </a:r>
            <a:r>
              <a:rPr lang="en-US" altLang="zh-TW" dirty="0"/>
              <a:t>)</a:t>
            </a:r>
            <a:endParaRPr lang="zh-TW" altLang="en-US" dirty="0"/>
          </a:p>
        </p:txBody>
      </p:sp>
    </p:spTree>
    <p:extLst>
      <p:ext uri="{BB962C8B-B14F-4D97-AF65-F5344CB8AC3E}">
        <p14:creationId xmlns:p14="http://schemas.microsoft.com/office/powerpoint/2010/main" val="140795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實驗設計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058400" cy="4555066"/>
          </a:xfrm>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zh-TW" altLang="en-US" dirty="0"/>
              <a:t>依變項：</a:t>
            </a:r>
            <a:endParaRPr lang="en-US" altLang="zh-TW" dirty="0"/>
          </a:p>
          <a:p>
            <a:pPr lvl="1">
              <a:lnSpc>
                <a:spcPct val="125000"/>
              </a:lnSpc>
              <a:spcBef>
                <a:spcPts val="300"/>
              </a:spcBef>
              <a:spcAft>
                <a:spcPts val="300"/>
              </a:spcAft>
              <a:buFont typeface="Wingdings" panose="05000000000000000000" pitchFamily="2" charset="2"/>
              <a:buChar char="ü"/>
            </a:pPr>
            <a:r>
              <a:rPr lang="zh-TW" altLang="en-US" dirty="0"/>
              <a:t>踩煞車</a:t>
            </a:r>
            <a:endParaRPr lang="en-US" altLang="zh-TW" dirty="0"/>
          </a:p>
          <a:p>
            <a:pPr lvl="1">
              <a:lnSpc>
                <a:spcPct val="125000"/>
              </a:lnSpc>
              <a:spcBef>
                <a:spcPts val="300"/>
              </a:spcBef>
              <a:spcAft>
                <a:spcPts val="300"/>
              </a:spcAft>
              <a:buFont typeface="Arial" panose="020B0604020202020204" pitchFamily="34" charset="0"/>
              <a:buChar char="•"/>
            </a:pPr>
            <a:r>
              <a:rPr lang="en-US" altLang="zh-TW" dirty="0"/>
              <a:t>S</a:t>
            </a:r>
            <a:r>
              <a:rPr lang="en-US" altLang="zh-TW" baseline="-25000" dirty="0"/>
              <a:t>2</a:t>
            </a:r>
            <a:r>
              <a:rPr lang="zh-TW" altLang="en-US" dirty="0"/>
              <a:t>：踩下煞車時的速度</a:t>
            </a:r>
            <a:endParaRPr lang="en-US" altLang="zh-TW" dirty="0"/>
          </a:p>
          <a:p>
            <a:pPr lvl="1">
              <a:lnSpc>
                <a:spcPct val="125000"/>
              </a:lnSpc>
              <a:spcBef>
                <a:spcPts val="300"/>
              </a:spcBef>
              <a:spcAft>
                <a:spcPts val="300"/>
              </a:spcAft>
              <a:buFont typeface="Arial" panose="020B0604020202020204" pitchFamily="34" charset="0"/>
              <a:buChar char="•"/>
            </a:pPr>
            <a:r>
              <a:rPr lang="en-US" altLang="zh-TW" dirty="0"/>
              <a:t>D</a:t>
            </a:r>
            <a:r>
              <a:rPr lang="en-US" altLang="zh-TW" baseline="-25000" dirty="0"/>
              <a:t>1</a:t>
            </a:r>
            <a:r>
              <a:rPr lang="zh-TW" altLang="en-US" dirty="0"/>
              <a:t>：踩下煞車時，與行人穿越道的距離</a:t>
            </a:r>
            <a:endParaRPr lang="en-US" altLang="zh-TW" dirty="0"/>
          </a:p>
          <a:p>
            <a:pPr lvl="1">
              <a:lnSpc>
                <a:spcPct val="125000"/>
              </a:lnSpc>
              <a:spcBef>
                <a:spcPts val="300"/>
              </a:spcBef>
              <a:spcAft>
                <a:spcPts val="300"/>
              </a:spcAft>
              <a:buFont typeface="Arial" panose="020B0604020202020204" pitchFamily="34" charset="0"/>
              <a:buChar char="•"/>
            </a:pPr>
            <a:r>
              <a:rPr lang="en-US" altLang="zh-TW" dirty="0"/>
              <a:t>TTC</a:t>
            </a:r>
            <a:r>
              <a:rPr lang="en-US" altLang="zh-TW" baseline="-25000" dirty="0"/>
              <a:t>1</a:t>
            </a:r>
          </a:p>
          <a:p>
            <a:pPr lvl="1">
              <a:lnSpc>
                <a:spcPct val="125000"/>
              </a:lnSpc>
              <a:spcBef>
                <a:spcPts val="300"/>
              </a:spcBef>
              <a:spcAft>
                <a:spcPts val="300"/>
              </a:spcAft>
              <a:buFont typeface="Arial" panose="020B0604020202020204" pitchFamily="34" charset="0"/>
              <a:buChar char="•"/>
            </a:pPr>
            <a:r>
              <a:rPr lang="en-US" altLang="zh-TW" dirty="0"/>
              <a:t>TTZ</a:t>
            </a:r>
            <a:r>
              <a:rPr lang="en-US" altLang="zh-TW" baseline="-25000" dirty="0"/>
              <a:t>1</a:t>
            </a:r>
            <a:r>
              <a:rPr lang="zh-TW" altLang="en-US" dirty="0"/>
              <a:t>：行人到達路邊時，受測者到達行人穿越道的剩餘時間</a:t>
            </a:r>
            <a:endParaRPr lang="en-US" altLang="zh-TW" dirty="0"/>
          </a:p>
          <a:p>
            <a:pPr lvl="1">
              <a:lnSpc>
                <a:spcPct val="125000"/>
              </a:lnSpc>
              <a:spcBef>
                <a:spcPts val="300"/>
              </a:spcBef>
              <a:spcAft>
                <a:spcPts val="300"/>
              </a:spcAft>
              <a:buFont typeface="Wingdings" panose="05000000000000000000" pitchFamily="2" charset="2"/>
              <a:buChar char="ü"/>
            </a:pPr>
            <a:r>
              <a:rPr lang="zh-TW" altLang="en-US" dirty="0"/>
              <a:t>減速階段</a:t>
            </a:r>
            <a:endParaRPr lang="en-US" altLang="zh-TW" dirty="0"/>
          </a:p>
          <a:p>
            <a:pPr lvl="1">
              <a:lnSpc>
                <a:spcPct val="125000"/>
              </a:lnSpc>
              <a:spcBef>
                <a:spcPts val="300"/>
              </a:spcBef>
              <a:spcAft>
                <a:spcPts val="300"/>
              </a:spcAft>
              <a:buFont typeface="Arial" panose="020B0604020202020204" pitchFamily="34" charset="0"/>
              <a:buChar char="•"/>
            </a:pPr>
            <a:r>
              <a:rPr lang="en-US" altLang="zh-TW" dirty="0" err="1"/>
              <a:t>d</a:t>
            </a:r>
            <a:r>
              <a:rPr lang="en-US" altLang="zh-TW" baseline="-25000" dirty="0" err="1"/>
              <a:t>av</a:t>
            </a:r>
            <a:r>
              <a:rPr lang="zh-TW" altLang="en-US" dirty="0"/>
              <a:t>：平均減速度</a:t>
            </a:r>
            <a:endParaRPr lang="en-US" altLang="zh-TW" dirty="0"/>
          </a:p>
          <a:p>
            <a:pPr lvl="1">
              <a:lnSpc>
                <a:spcPct val="125000"/>
              </a:lnSpc>
              <a:spcBef>
                <a:spcPts val="300"/>
              </a:spcBef>
              <a:spcAft>
                <a:spcPts val="300"/>
              </a:spcAft>
              <a:buFont typeface="Arial" panose="020B0604020202020204" pitchFamily="34" charset="0"/>
              <a:buChar char="•"/>
            </a:pPr>
            <a:r>
              <a:rPr lang="en-US" altLang="zh-TW" dirty="0" err="1"/>
              <a:t>d</a:t>
            </a:r>
            <a:r>
              <a:rPr lang="en-US" altLang="zh-TW" baseline="-25000" dirty="0" err="1"/>
              <a:t>max</a:t>
            </a:r>
            <a:r>
              <a:rPr lang="zh-TW" altLang="en-US" dirty="0"/>
              <a:t>：最大減速度</a:t>
            </a:r>
            <a:endParaRPr lang="en-US" altLang="zh-TW" dirty="0"/>
          </a:p>
          <a:p>
            <a:pPr lvl="1">
              <a:lnSpc>
                <a:spcPct val="125000"/>
              </a:lnSpc>
              <a:spcBef>
                <a:spcPts val="300"/>
              </a:spcBef>
              <a:spcAft>
                <a:spcPts val="300"/>
              </a:spcAft>
              <a:buFont typeface="Arial" panose="020B0604020202020204" pitchFamily="34" charset="0"/>
              <a:buChar char="•"/>
            </a:pPr>
            <a:r>
              <a:rPr lang="en-US" altLang="zh-TW" dirty="0"/>
              <a:t>S</a:t>
            </a:r>
            <a:r>
              <a:rPr lang="en-US" altLang="zh-TW" baseline="-25000" dirty="0"/>
              <a:t>3</a:t>
            </a:r>
            <a:r>
              <a:rPr lang="zh-TW" altLang="en-US" dirty="0"/>
              <a:t>：最低速度</a:t>
            </a:r>
            <a:endParaRPr lang="en-US" altLang="zh-TW" dirty="0"/>
          </a:p>
          <a:p>
            <a:pPr lvl="1">
              <a:lnSpc>
                <a:spcPct val="125000"/>
              </a:lnSpc>
              <a:spcBef>
                <a:spcPts val="300"/>
              </a:spcBef>
              <a:spcAft>
                <a:spcPts val="300"/>
              </a:spcAft>
              <a:buFont typeface="Arial" panose="020B0604020202020204" pitchFamily="34" charset="0"/>
              <a:buChar char="•"/>
            </a:pPr>
            <a:r>
              <a:rPr lang="en-US" altLang="zh-TW" dirty="0"/>
              <a:t>D</a:t>
            </a:r>
            <a:r>
              <a:rPr lang="en-US" altLang="zh-TW" baseline="-25000" dirty="0"/>
              <a:t>3</a:t>
            </a:r>
            <a:r>
              <a:rPr lang="zh-TW" altLang="en-US" dirty="0"/>
              <a:t>：最低速度時，受測者與行人穿越道的距離</a:t>
            </a:r>
            <a:endParaRPr lang="en-US" altLang="zh-TW" dirty="0"/>
          </a:p>
          <a:p>
            <a:pPr lvl="1">
              <a:lnSpc>
                <a:spcPct val="125000"/>
              </a:lnSpc>
              <a:spcBef>
                <a:spcPts val="300"/>
              </a:spcBef>
              <a:spcAft>
                <a:spcPts val="300"/>
              </a:spcAft>
              <a:buFont typeface="Arial" panose="020B0604020202020204" pitchFamily="34" charset="0"/>
              <a:buChar char="•"/>
            </a:pPr>
            <a:endParaRPr lang="en-US" altLang="zh-TW" dirty="0"/>
          </a:p>
          <a:p>
            <a:pPr lvl="1">
              <a:lnSpc>
                <a:spcPct val="125000"/>
              </a:lnSpc>
              <a:spcBef>
                <a:spcPts val="300"/>
              </a:spcBef>
              <a:spcAft>
                <a:spcPts val="300"/>
              </a:spcAft>
              <a:buFont typeface="Arial" panose="020B0604020202020204" pitchFamily="34" charset="0"/>
              <a:buChar char="•"/>
            </a:pPr>
            <a:endParaRPr lang="zh-TW" altLang="en-US" dirty="0"/>
          </a:p>
        </p:txBody>
      </p:sp>
    </p:spTree>
    <p:extLst>
      <p:ext uri="{BB962C8B-B14F-4D97-AF65-F5344CB8AC3E}">
        <p14:creationId xmlns:p14="http://schemas.microsoft.com/office/powerpoint/2010/main" val="132736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可見行人</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en-US" altLang="zh-TW" dirty="0"/>
              <a:t>AR</a:t>
            </a:r>
            <a:r>
              <a:rPr lang="zh-TW" altLang="en-US" dirty="0"/>
              <a:t>警告對</a:t>
            </a:r>
            <a:r>
              <a:rPr lang="en-US" altLang="zh-TW" dirty="0"/>
              <a:t>D</a:t>
            </a:r>
            <a:r>
              <a:rPr lang="en-US" altLang="zh-TW" baseline="-25000" dirty="0"/>
              <a:t>1</a:t>
            </a:r>
            <a:r>
              <a:rPr lang="zh-TW" altLang="en-US" dirty="0"/>
              <a:t>有顯著影響</a:t>
            </a:r>
            <a:r>
              <a:rPr lang="en-US" altLang="zh-TW" dirty="0"/>
              <a:t>(F = 3.832, p = 0.024)</a:t>
            </a:r>
            <a:r>
              <a:rPr lang="zh-TW" altLang="en-US" dirty="0"/>
              <a:t>。</a:t>
            </a:r>
          </a:p>
        </p:txBody>
      </p:sp>
      <p:pic>
        <p:nvPicPr>
          <p:cNvPr id="5" name="圖片 4">
            <a:extLst>
              <a:ext uri="{FF2B5EF4-FFF2-40B4-BE49-F238E27FC236}">
                <a16:creationId xmlns:a16="http://schemas.microsoft.com/office/drawing/2014/main" id="{B5D78347-3F4C-4AC3-A782-53A4F88CDB16}"/>
              </a:ext>
            </a:extLst>
          </p:cNvPr>
          <p:cNvPicPr>
            <a:picLocks noChangeAspect="1"/>
          </p:cNvPicPr>
          <p:nvPr/>
        </p:nvPicPr>
        <p:blipFill>
          <a:blip r:embed="rId3"/>
          <a:stretch>
            <a:fillRect/>
          </a:stretch>
        </p:blipFill>
        <p:spPr>
          <a:xfrm>
            <a:off x="1470581" y="2298959"/>
            <a:ext cx="8776355" cy="3977915"/>
          </a:xfrm>
          <a:prstGeom prst="rect">
            <a:avLst/>
          </a:prstGeom>
        </p:spPr>
      </p:pic>
      <p:sp>
        <p:nvSpPr>
          <p:cNvPr id="6" name="矩形: 圓角 5">
            <a:extLst>
              <a:ext uri="{FF2B5EF4-FFF2-40B4-BE49-F238E27FC236}">
                <a16:creationId xmlns:a16="http://schemas.microsoft.com/office/drawing/2014/main" id="{1616F5A4-EA3D-4901-BBDE-3EE655916816}"/>
              </a:ext>
            </a:extLst>
          </p:cNvPr>
          <p:cNvSpPr/>
          <p:nvPr/>
        </p:nvSpPr>
        <p:spPr>
          <a:xfrm>
            <a:off x="2960016" y="3873136"/>
            <a:ext cx="7428321" cy="9439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0504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可見行人</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en-US" altLang="zh-TW" dirty="0"/>
              <a:t>AR</a:t>
            </a:r>
            <a:r>
              <a:rPr lang="zh-TW" altLang="en-US" dirty="0"/>
              <a:t>警告對</a:t>
            </a:r>
            <a:r>
              <a:rPr lang="en-US" altLang="zh-TW" dirty="0"/>
              <a:t>S</a:t>
            </a:r>
            <a:r>
              <a:rPr lang="en-US" altLang="zh-TW" baseline="-25000" dirty="0"/>
              <a:t>2</a:t>
            </a:r>
            <a:r>
              <a:rPr lang="zh-TW" altLang="en-US" dirty="0"/>
              <a:t>有顯著影響</a:t>
            </a:r>
            <a:r>
              <a:rPr lang="en-US" altLang="zh-TW" dirty="0"/>
              <a:t>(F = 3.465, p = 0.034)</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a:t>AR</a:t>
            </a:r>
            <a:r>
              <a:rPr lang="zh-TW" altLang="en-US" dirty="0"/>
              <a:t>警告對</a:t>
            </a:r>
            <a:r>
              <a:rPr lang="en-US" altLang="zh-TW" dirty="0"/>
              <a:t>D</a:t>
            </a:r>
            <a:r>
              <a:rPr lang="en-US" altLang="zh-TW" baseline="-25000" dirty="0"/>
              <a:t>2</a:t>
            </a:r>
            <a:r>
              <a:rPr lang="zh-TW" altLang="en-US" dirty="0"/>
              <a:t>有顯著影響</a:t>
            </a:r>
            <a:r>
              <a:rPr lang="en-US" altLang="zh-TW" dirty="0"/>
              <a:t>(F = 29.870, p &lt;</a:t>
            </a:r>
            <a:r>
              <a:rPr lang="zh-TW" altLang="en-US" dirty="0"/>
              <a:t> </a:t>
            </a:r>
            <a:r>
              <a:rPr lang="en-US" altLang="zh-TW" dirty="0"/>
              <a:t>0.001)</a:t>
            </a:r>
            <a:r>
              <a:rPr lang="zh-TW" altLang="en-US" dirty="0"/>
              <a:t>。</a:t>
            </a:r>
          </a:p>
          <a:p>
            <a:pPr>
              <a:lnSpc>
                <a:spcPct val="125000"/>
              </a:lnSpc>
              <a:spcBef>
                <a:spcPts val="300"/>
              </a:spcBef>
              <a:spcAft>
                <a:spcPts val="300"/>
              </a:spcAft>
              <a:buFont typeface="Wingdings" panose="05000000000000000000" pitchFamily="2" charset="2"/>
              <a:buChar char="Ø"/>
            </a:pPr>
            <a:r>
              <a:rPr lang="en-US" altLang="zh-TW" dirty="0"/>
              <a:t>AR</a:t>
            </a:r>
            <a:r>
              <a:rPr lang="zh-TW" altLang="en-US" dirty="0"/>
              <a:t>警告對</a:t>
            </a:r>
            <a:r>
              <a:rPr lang="en-US" altLang="zh-TW" dirty="0"/>
              <a:t>TTC</a:t>
            </a:r>
            <a:r>
              <a:rPr lang="en-US" altLang="zh-TW" baseline="-25000" dirty="0"/>
              <a:t>2</a:t>
            </a:r>
            <a:r>
              <a:rPr lang="zh-TW" altLang="en-US" dirty="0"/>
              <a:t>有顯著影響</a:t>
            </a:r>
            <a:r>
              <a:rPr lang="en-US" altLang="zh-TW" dirty="0"/>
              <a:t>(F = 4.806, p = 0.01)</a:t>
            </a:r>
            <a:r>
              <a:rPr lang="zh-TW" altLang="en-US" dirty="0"/>
              <a:t>。</a:t>
            </a:r>
          </a:p>
          <a:p>
            <a:pPr>
              <a:lnSpc>
                <a:spcPct val="125000"/>
              </a:lnSpc>
              <a:spcBef>
                <a:spcPts val="300"/>
              </a:spcBef>
              <a:spcAft>
                <a:spcPts val="300"/>
              </a:spcAft>
              <a:buFont typeface="Wingdings" panose="05000000000000000000" pitchFamily="2" charset="2"/>
              <a:buChar char="Ø"/>
            </a:pPr>
            <a:r>
              <a:rPr lang="en-US" altLang="zh-TW" dirty="0"/>
              <a:t>AR</a:t>
            </a:r>
            <a:r>
              <a:rPr lang="zh-TW" altLang="en-US" dirty="0"/>
              <a:t>警告對</a:t>
            </a:r>
            <a:r>
              <a:rPr lang="en-US" altLang="zh-TW" dirty="0"/>
              <a:t>TTZ</a:t>
            </a:r>
            <a:r>
              <a:rPr lang="en-US" altLang="zh-TW" baseline="-25000" dirty="0"/>
              <a:t>2</a:t>
            </a:r>
            <a:r>
              <a:rPr lang="zh-TW" altLang="en-US" dirty="0"/>
              <a:t>有顯著影響</a:t>
            </a:r>
            <a:r>
              <a:rPr lang="en-US" altLang="zh-TW" dirty="0"/>
              <a:t>(F = 3.832, p = 0.006)</a:t>
            </a:r>
            <a:r>
              <a:rPr lang="zh-TW" altLang="en-US" dirty="0"/>
              <a:t>。</a:t>
            </a:r>
          </a:p>
          <a:p>
            <a:pPr>
              <a:lnSpc>
                <a:spcPct val="125000"/>
              </a:lnSpc>
              <a:spcBef>
                <a:spcPts val="300"/>
              </a:spcBef>
              <a:spcAft>
                <a:spcPts val="300"/>
              </a:spcAft>
              <a:buFont typeface="Wingdings" panose="05000000000000000000" pitchFamily="2" charset="2"/>
              <a:buChar char="Ø"/>
            </a:pPr>
            <a:endParaRPr lang="zh-TW" altLang="en-US" dirty="0"/>
          </a:p>
        </p:txBody>
      </p:sp>
      <p:grpSp>
        <p:nvGrpSpPr>
          <p:cNvPr id="9" name="群組 8">
            <a:extLst>
              <a:ext uri="{FF2B5EF4-FFF2-40B4-BE49-F238E27FC236}">
                <a16:creationId xmlns:a16="http://schemas.microsoft.com/office/drawing/2014/main" id="{58DB28FD-C6F5-4112-A158-EFBCF02B195D}"/>
              </a:ext>
            </a:extLst>
          </p:cNvPr>
          <p:cNvGrpSpPr/>
          <p:nvPr/>
        </p:nvGrpSpPr>
        <p:grpSpPr>
          <a:xfrm>
            <a:off x="716280" y="3724069"/>
            <a:ext cx="10759440" cy="3060581"/>
            <a:chOff x="1036320" y="2289118"/>
            <a:chExt cx="9903823" cy="4357515"/>
          </a:xfrm>
        </p:grpSpPr>
        <p:grpSp>
          <p:nvGrpSpPr>
            <p:cNvPr id="8" name="群組 7">
              <a:extLst>
                <a:ext uri="{FF2B5EF4-FFF2-40B4-BE49-F238E27FC236}">
                  <a16:creationId xmlns:a16="http://schemas.microsoft.com/office/drawing/2014/main" id="{5F56923D-09D2-4471-9A84-5FA86374C3EE}"/>
                </a:ext>
              </a:extLst>
            </p:cNvPr>
            <p:cNvGrpSpPr/>
            <p:nvPr/>
          </p:nvGrpSpPr>
          <p:grpSpPr>
            <a:xfrm>
              <a:off x="1036320" y="2289118"/>
              <a:ext cx="9779726" cy="4357515"/>
              <a:chOff x="1036320" y="2289118"/>
              <a:chExt cx="9779726" cy="4357515"/>
            </a:xfrm>
          </p:grpSpPr>
          <p:pic>
            <p:nvPicPr>
              <p:cNvPr id="5" name="圖片 4">
                <a:extLst>
                  <a:ext uri="{FF2B5EF4-FFF2-40B4-BE49-F238E27FC236}">
                    <a16:creationId xmlns:a16="http://schemas.microsoft.com/office/drawing/2014/main" id="{B5D78347-3F4C-4AC3-A782-53A4F88CDB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7280" y="3269885"/>
                <a:ext cx="9627326" cy="3376748"/>
              </a:xfrm>
              <a:prstGeom prst="rect">
                <a:avLst/>
              </a:prstGeom>
            </p:spPr>
          </p:pic>
          <p:pic>
            <p:nvPicPr>
              <p:cNvPr id="7" name="圖片 6">
                <a:extLst>
                  <a:ext uri="{FF2B5EF4-FFF2-40B4-BE49-F238E27FC236}">
                    <a16:creationId xmlns:a16="http://schemas.microsoft.com/office/drawing/2014/main" id="{43D658D8-B0E1-4C54-A42B-6F7AE87C6492}"/>
                  </a:ext>
                </a:extLst>
              </p:cNvPr>
              <p:cNvPicPr>
                <a:picLocks noChangeAspect="1"/>
              </p:cNvPicPr>
              <p:nvPr/>
            </p:nvPicPr>
            <p:blipFill>
              <a:blip r:embed="rId4"/>
              <a:stretch>
                <a:fillRect/>
              </a:stretch>
            </p:blipFill>
            <p:spPr>
              <a:xfrm>
                <a:off x="1036320" y="2289118"/>
                <a:ext cx="9779726" cy="980767"/>
              </a:xfrm>
              <a:prstGeom prst="rect">
                <a:avLst/>
              </a:prstGeom>
            </p:spPr>
          </p:pic>
        </p:grpSp>
        <p:sp>
          <p:nvSpPr>
            <p:cNvPr id="6" name="矩形: 圓角 5">
              <a:extLst>
                <a:ext uri="{FF2B5EF4-FFF2-40B4-BE49-F238E27FC236}">
                  <a16:creationId xmlns:a16="http://schemas.microsoft.com/office/drawing/2014/main" id="{1616F5A4-EA3D-4901-BBDE-3EE655916816}"/>
                </a:ext>
              </a:extLst>
            </p:cNvPr>
            <p:cNvSpPr/>
            <p:nvPr/>
          </p:nvSpPr>
          <p:spPr>
            <a:xfrm>
              <a:off x="10084526" y="2607323"/>
              <a:ext cx="855617" cy="40233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36737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隱藏</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3"/>
            <a:ext cx="10058400" cy="4725663"/>
          </a:xfrm>
        </p:spPr>
        <p:txBody>
          <a:bodyPr/>
          <a:lstStyle/>
          <a:p>
            <a:pPr>
              <a:lnSpc>
                <a:spcPct val="125000"/>
              </a:lnSpc>
              <a:spcBef>
                <a:spcPts val="300"/>
              </a:spcBef>
              <a:spcAft>
                <a:spcPts val="300"/>
              </a:spcAft>
              <a:buFont typeface="Wingdings" panose="05000000000000000000" pitchFamily="2" charset="2"/>
              <a:buChar char="Ø"/>
            </a:pPr>
            <a:r>
              <a:rPr lang="en-US" altLang="zh-TW" dirty="0"/>
              <a:t>AR</a:t>
            </a:r>
            <a:r>
              <a:rPr lang="zh-TW" altLang="en-US" dirty="0"/>
              <a:t>警告對</a:t>
            </a:r>
            <a:r>
              <a:rPr lang="en-US" altLang="zh-TW" dirty="0"/>
              <a:t>D</a:t>
            </a:r>
            <a:r>
              <a:rPr lang="en-US" altLang="zh-TW" baseline="-25000" dirty="0"/>
              <a:t>1</a:t>
            </a:r>
            <a:r>
              <a:rPr lang="zh-TW" altLang="en-US" dirty="0"/>
              <a:t>有顯著影響</a:t>
            </a:r>
            <a:r>
              <a:rPr lang="en-US" altLang="zh-TW" dirty="0"/>
              <a:t>(F = 68.144, p &lt;0.001)</a:t>
            </a:r>
            <a:r>
              <a:rPr lang="zh-TW" altLang="en-US" dirty="0"/>
              <a:t>。</a:t>
            </a:r>
          </a:p>
          <a:p>
            <a:pPr>
              <a:lnSpc>
                <a:spcPct val="125000"/>
              </a:lnSpc>
              <a:spcBef>
                <a:spcPts val="300"/>
              </a:spcBef>
              <a:spcAft>
                <a:spcPts val="300"/>
              </a:spcAft>
              <a:buFont typeface="Wingdings" panose="05000000000000000000" pitchFamily="2" charset="2"/>
              <a:buChar char="Ø"/>
            </a:pPr>
            <a:r>
              <a:rPr lang="en-US" altLang="zh-TW" dirty="0"/>
              <a:t>AR</a:t>
            </a:r>
            <a:r>
              <a:rPr lang="zh-TW" altLang="en-US" dirty="0"/>
              <a:t>警告對</a:t>
            </a:r>
            <a:r>
              <a:rPr lang="en-US" altLang="zh-TW" dirty="0"/>
              <a:t>TTC</a:t>
            </a:r>
            <a:r>
              <a:rPr lang="en-US" altLang="zh-TW" baseline="-25000" dirty="0"/>
              <a:t>1</a:t>
            </a:r>
            <a:r>
              <a:rPr lang="zh-TW" altLang="en-US" dirty="0"/>
              <a:t>有顯著影響</a:t>
            </a:r>
            <a:r>
              <a:rPr lang="en-US" altLang="zh-TW" dirty="0"/>
              <a:t>(F = 31.496, p &lt;</a:t>
            </a:r>
            <a:r>
              <a:rPr lang="zh-TW" altLang="en-US" dirty="0"/>
              <a:t> </a:t>
            </a:r>
            <a:r>
              <a:rPr lang="en-US" altLang="zh-TW" dirty="0"/>
              <a:t>0.001)</a:t>
            </a:r>
            <a:r>
              <a:rPr lang="zh-TW" altLang="en-US" dirty="0"/>
              <a:t>。</a:t>
            </a:r>
          </a:p>
          <a:p>
            <a:pPr>
              <a:lnSpc>
                <a:spcPct val="125000"/>
              </a:lnSpc>
              <a:spcBef>
                <a:spcPts val="300"/>
              </a:spcBef>
              <a:spcAft>
                <a:spcPts val="300"/>
              </a:spcAft>
              <a:buFont typeface="Wingdings" panose="05000000000000000000" pitchFamily="2" charset="2"/>
              <a:buChar char="Ø"/>
            </a:pPr>
            <a:r>
              <a:rPr lang="en-US" altLang="zh-TW" dirty="0"/>
              <a:t>AR</a:t>
            </a:r>
            <a:r>
              <a:rPr lang="zh-TW" altLang="en-US" dirty="0"/>
              <a:t>警告對</a:t>
            </a:r>
            <a:r>
              <a:rPr lang="en-US" altLang="zh-TW" dirty="0"/>
              <a:t>TTZ</a:t>
            </a:r>
            <a:r>
              <a:rPr lang="en-US" altLang="zh-TW" baseline="-25000" dirty="0"/>
              <a:t>1</a:t>
            </a:r>
            <a:r>
              <a:rPr lang="zh-TW" altLang="en-US" dirty="0"/>
              <a:t>有顯著影響</a:t>
            </a:r>
            <a:r>
              <a:rPr lang="en-US" altLang="zh-TW" dirty="0"/>
              <a:t>(F = 35.026, p &lt;</a:t>
            </a:r>
            <a:r>
              <a:rPr lang="zh-TW" altLang="en-US" dirty="0"/>
              <a:t> </a:t>
            </a:r>
            <a:r>
              <a:rPr lang="en-US" altLang="zh-TW" dirty="0"/>
              <a:t>0.001)</a:t>
            </a:r>
            <a:r>
              <a:rPr lang="zh-TW" altLang="en-US" dirty="0"/>
              <a:t>。</a:t>
            </a:r>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6D5BC00D-A163-4EA4-ABBE-960121353FD1}"/>
              </a:ext>
            </a:extLst>
          </p:cNvPr>
          <p:cNvPicPr>
            <a:picLocks noChangeAspect="1"/>
          </p:cNvPicPr>
          <p:nvPr/>
        </p:nvPicPr>
        <p:blipFill>
          <a:blip r:embed="rId3"/>
          <a:stretch>
            <a:fillRect/>
          </a:stretch>
        </p:blipFill>
        <p:spPr>
          <a:xfrm>
            <a:off x="927463" y="3243733"/>
            <a:ext cx="10058400" cy="2962054"/>
          </a:xfrm>
          <a:prstGeom prst="rect">
            <a:avLst/>
          </a:prstGeom>
        </p:spPr>
      </p:pic>
      <p:sp>
        <p:nvSpPr>
          <p:cNvPr id="6" name="矩形: 圓角 5">
            <a:extLst>
              <a:ext uri="{FF2B5EF4-FFF2-40B4-BE49-F238E27FC236}">
                <a16:creationId xmlns:a16="http://schemas.microsoft.com/office/drawing/2014/main" id="{82F16582-6F2A-4B0C-8403-7E4262ADB0BA}"/>
              </a:ext>
            </a:extLst>
          </p:cNvPr>
          <p:cNvSpPr/>
          <p:nvPr/>
        </p:nvSpPr>
        <p:spPr>
          <a:xfrm>
            <a:off x="10267510" y="4491406"/>
            <a:ext cx="718353" cy="17143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62476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隱藏</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en-US" altLang="zh-TW" dirty="0"/>
              <a:t>AR</a:t>
            </a:r>
            <a:r>
              <a:rPr lang="zh-TW" altLang="en-US" dirty="0"/>
              <a:t>警告對</a:t>
            </a:r>
            <a:r>
              <a:rPr lang="en-US" altLang="zh-TW" dirty="0"/>
              <a:t>D</a:t>
            </a:r>
            <a:r>
              <a:rPr lang="en-US" altLang="zh-TW" baseline="-25000" dirty="0"/>
              <a:t>2</a:t>
            </a:r>
            <a:r>
              <a:rPr lang="zh-TW" altLang="en-US" dirty="0"/>
              <a:t>有顯著影響</a:t>
            </a:r>
            <a:r>
              <a:rPr lang="en-US" altLang="zh-TW" dirty="0"/>
              <a:t>(F = 65.246, p &lt;</a:t>
            </a:r>
            <a:r>
              <a:rPr lang="zh-TW" altLang="en-US" dirty="0"/>
              <a:t> </a:t>
            </a:r>
            <a:r>
              <a:rPr lang="en-US" altLang="zh-TW" dirty="0"/>
              <a:t>0.001)</a:t>
            </a:r>
            <a:r>
              <a:rPr lang="zh-TW" altLang="en-US" dirty="0"/>
              <a:t>。</a:t>
            </a:r>
          </a:p>
          <a:p>
            <a:pPr>
              <a:lnSpc>
                <a:spcPct val="125000"/>
              </a:lnSpc>
              <a:spcBef>
                <a:spcPts val="300"/>
              </a:spcBef>
              <a:spcAft>
                <a:spcPts val="300"/>
              </a:spcAft>
              <a:buFont typeface="Wingdings" panose="05000000000000000000" pitchFamily="2" charset="2"/>
              <a:buChar char="Ø"/>
            </a:pPr>
            <a:r>
              <a:rPr lang="en-US" altLang="zh-TW" dirty="0"/>
              <a:t>AR</a:t>
            </a:r>
            <a:r>
              <a:rPr lang="zh-TW" altLang="en-US" dirty="0"/>
              <a:t>警告對</a:t>
            </a:r>
            <a:r>
              <a:rPr lang="en-US" altLang="zh-TW" dirty="0"/>
              <a:t>TTC</a:t>
            </a:r>
            <a:r>
              <a:rPr lang="en-US" altLang="zh-TW" baseline="-25000" dirty="0"/>
              <a:t>2</a:t>
            </a:r>
            <a:r>
              <a:rPr lang="zh-TW" altLang="en-US" dirty="0"/>
              <a:t>有顯著影響</a:t>
            </a:r>
            <a:r>
              <a:rPr lang="en-US" altLang="zh-TW" dirty="0"/>
              <a:t>(F = 29.302, p &lt;</a:t>
            </a:r>
            <a:r>
              <a:rPr lang="zh-TW" altLang="en-US" dirty="0"/>
              <a:t> </a:t>
            </a:r>
            <a:r>
              <a:rPr lang="en-US" altLang="zh-TW" dirty="0"/>
              <a:t>0.001)</a:t>
            </a:r>
            <a:r>
              <a:rPr lang="zh-TW" altLang="en-US" dirty="0"/>
              <a:t>。</a:t>
            </a:r>
          </a:p>
          <a:p>
            <a:pPr>
              <a:lnSpc>
                <a:spcPct val="125000"/>
              </a:lnSpc>
              <a:spcBef>
                <a:spcPts val="300"/>
              </a:spcBef>
              <a:spcAft>
                <a:spcPts val="300"/>
              </a:spcAft>
              <a:buFont typeface="Wingdings" panose="05000000000000000000" pitchFamily="2" charset="2"/>
              <a:buChar char="Ø"/>
            </a:pPr>
            <a:r>
              <a:rPr lang="en-US" altLang="zh-TW" dirty="0"/>
              <a:t>AR</a:t>
            </a:r>
            <a:r>
              <a:rPr lang="zh-TW" altLang="en-US" dirty="0"/>
              <a:t>警告對</a:t>
            </a:r>
            <a:r>
              <a:rPr lang="en-US" altLang="zh-TW" dirty="0"/>
              <a:t>TTZ</a:t>
            </a:r>
            <a:r>
              <a:rPr lang="en-US" altLang="zh-TW" baseline="-25000" dirty="0"/>
              <a:t>2</a:t>
            </a:r>
            <a:r>
              <a:rPr lang="zh-TW" altLang="en-US" dirty="0"/>
              <a:t>有顯著影響</a:t>
            </a:r>
            <a:r>
              <a:rPr lang="en-US" altLang="zh-TW" dirty="0"/>
              <a:t>(F = 33.12, p &lt;</a:t>
            </a:r>
            <a:r>
              <a:rPr lang="zh-TW" altLang="en-US" dirty="0"/>
              <a:t> </a:t>
            </a:r>
            <a:r>
              <a:rPr lang="en-US" altLang="zh-TW" dirty="0"/>
              <a:t>0.001)</a:t>
            </a:r>
            <a:r>
              <a:rPr lang="zh-TW" altLang="en-US" dirty="0"/>
              <a:t>。</a:t>
            </a:r>
          </a:p>
        </p:txBody>
      </p:sp>
      <p:grpSp>
        <p:nvGrpSpPr>
          <p:cNvPr id="4" name="群組 3">
            <a:extLst>
              <a:ext uri="{FF2B5EF4-FFF2-40B4-BE49-F238E27FC236}">
                <a16:creationId xmlns:a16="http://schemas.microsoft.com/office/drawing/2014/main" id="{BD2E5E4C-7727-4666-A0AA-3B985F80162E}"/>
              </a:ext>
            </a:extLst>
          </p:cNvPr>
          <p:cNvGrpSpPr/>
          <p:nvPr/>
        </p:nvGrpSpPr>
        <p:grpSpPr>
          <a:xfrm>
            <a:off x="1036320" y="3266869"/>
            <a:ext cx="10836759" cy="3060581"/>
            <a:chOff x="1036320" y="2289118"/>
            <a:chExt cx="9974993" cy="4357515"/>
          </a:xfrm>
        </p:grpSpPr>
        <p:grpSp>
          <p:nvGrpSpPr>
            <p:cNvPr id="5" name="群組 4">
              <a:extLst>
                <a:ext uri="{FF2B5EF4-FFF2-40B4-BE49-F238E27FC236}">
                  <a16:creationId xmlns:a16="http://schemas.microsoft.com/office/drawing/2014/main" id="{41AFB5C6-03B5-4290-8A50-226E2EDA8BB3}"/>
                </a:ext>
              </a:extLst>
            </p:cNvPr>
            <p:cNvGrpSpPr/>
            <p:nvPr/>
          </p:nvGrpSpPr>
          <p:grpSpPr>
            <a:xfrm>
              <a:off x="1036320" y="2289118"/>
              <a:ext cx="9835837" cy="4357515"/>
              <a:chOff x="1036320" y="2289118"/>
              <a:chExt cx="9835837" cy="4357515"/>
            </a:xfrm>
          </p:grpSpPr>
          <p:pic>
            <p:nvPicPr>
              <p:cNvPr id="7" name="圖片 6">
                <a:extLst>
                  <a:ext uri="{FF2B5EF4-FFF2-40B4-BE49-F238E27FC236}">
                    <a16:creationId xmlns:a16="http://schemas.microsoft.com/office/drawing/2014/main" id="{147BEE9F-E3BC-47B6-A0CE-744415A7E1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2431" y="3269885"/>
                <a:ext cx="9779726" cy="3376748"/>
              </a:xfrm>
              <a:prstGeom prst="rect">
                <a:avLst/>
              </a:prstGeom>
            </p:spPr>
          </p:pic>
          <p:pic>
            <p:nvPicPr>
              <p:cNvPr id="8" name="圖片 7">
                <a:extLst>
                  <a:ext uri="{FF2B5EF4-FFF2-40B4-BE49-F238E27FC236}">
                    <a16:creationId xmlns:a16="http://schemas.microsoft.com/office/drawing/2014/main" id="{3F5C7AC8-C9EA-40DD-BC5F-1A49E990C64E}"/>
                  </a:ext>
                </a:extLst>
              </p:cNvPr>
              <p:cNvPicPr>
                <a:picLocks noChangeAspect="1"/>
              </p:cNvPicPr>
              <p:nvPr/>
            </p:nvPicPr>
            <p:blipFill>
              <a:blip r:embed="rId4"/>
              <a:stretch>
                <a:fillRect/>
              </a:stretch>
            </p:blipFill>
            <p:spPr>
              <a:xfrm>
                <a:off x="1036320" y="2289118"/>
                <a:ext cx="9779726" cy="980767"/>
              </a:xfrm>
              <a:prstGeom prst="rect">
                <a:avLst/>
              </a:prstGeom>
            </p:spPr>
          </p:pic>
        </p:grpSp>
        <p:sp>
          <p:nvSpPr>
            <p:cNvPr id="6" name="矩形: 圓角 5">
              <a:extLst>
                <a:ext uri="{FF2B5EF4-FFF2-40B4-BE49-F238E27FC236}">
                  <a16:creationId xmlns:a16="http://schemas.microsoft.com/office/drawing/2014/main" id="{71E7D7CE-7AC0-4E07-BB8D-8D050FC297C3}"/>
                </a:ext>
              </a:extLst>
            </p:cNvPr>
            <p:cNvSpPr/>
            <p:nvPr/>
          </p:nvSpPr>
          <p:spPr>
            <a:xfrm>
              <a:off x="10155696" y="4107459"/>
              <a:ext cx="855617" cy="25391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Tree>
    <p:extLst>
      <p:ext uri="{BB962C8B-B14F-4D97-AF65-F5344CB8AC3E}">
        <p14:creationId xmlns:p14="http://schemas.microsoft.com/office/powerpoint/2010/main" val="372110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隱藏</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en-US" altLang="zh-TW" dirty="0"/>
              <a:t>AR</a:t>
            </a:r>
            <a:r>
              <a:rPr lang="zh-TW" altLang="en-US" dirty="0"/>
              <a:t>警告對</a:t>
            </a:r>
            <a:r>
              <a:rPr lang="en-US" altLang="zh-TW" dirty="0" err="1"/>
              <a:t>dav</a:t>
            </a:r>
            <a:r>
              <a:rPr lang="zh-TW" altLang="en-US" dirty="0"/>
              <a:t>有顯著影響</a:t>
            </a:r>
            <a:r>
              <a:rPr lang="en-US" altLang="zh-TW" dirty="0"/>
              <a:t>(F = 14.902, p &lt;</a:t>
            </a:r>
            <a:r>
              <a:rPr lang="zh-TW" altLang="en-US" dirty="0"/>
              <a:t> </a:t>
            </a:r>
            <a:r>
              <a:rPr lang="en-US" altLang="zh-TW" dirty="0"/>
              <a:t>0.001)</a:t>
            </a:r>
            <a:r>
              <a:rPr lang="zh-TW" altLang="en-US" dirty="0"/>
              <a:t>。</a:t>
            </a:r>
          </a:p>
          <a:p>
            <a:pPr>
              <a:lnSpc>
                <a:spcPct val="125000"/>
              </a:lnSpc>
              <a:spcBef>
                <a:spcPts val="300"/>
              </a:spcBef>
              <a:spcAft>
                <a:spcPts val="300"/>
              </a:spcAft>
              <a:buFont typeface="Wingdings" panose="05000000000000000000" pitchFamily="2" charset="2"/>
              <a:buChar char="Ø"/>
            </a:pPr>
            <a:r>
              <a:rPr lang="en-US" altLang="zh-TW" dirty="0"/>
              <a:t>AR</a:t>
            </a:r>
            <a:r>
              <a:rPr lang="zh-TW" altLang="en-US" dirty="0"/>
              <a:t>警告對</a:t>
            </a:r>
            <a:r>
              <a:rPr lang="en-US" altLang="zh-TW" dirty="0" err="1"/>
              <a:t>dmax</a:t>
            </a:r>
            <a:r>
              <a:rPr lang="zh-TW" altLang="en-US" dirty="0"/>
              <a:t>有顯著影響</a:t>
            </a:r>
            <a:r>
              <a:rPr lang="en-US" altLang="zh-TW" dirty="0"/>
              <a:t>(F = 8.833, p &lt;</a:t>
            </a:r>
            <a:r>
              <a:rPr lang="zh-TW" altLang="en-US" dirty="0"/>
              <a:t> </a:t>
            </a:r>
            <a:r>
              <a:rPr lang="en-US" altLang="zh-TW" dirty="0"/>
              <a:t>0.001)</a:t>
            </a:r>
            <a:r>
              <a:rPr lang="zh-TW" altLang="en-US" dirty="0"/>
              <a:t>。</a:t>
            </a:r>
          </a:p>
          <a:p>
            <a:pPr>
              <a:lnSpc>
                <a:spcPct val="125000"/>
              </a:lnSpc>
              <a:spcBef>
                <a:spcPts val="300"/>
              </a:spcBef>
              <a:spcAft>
                <a:spcPts val="300"/>
              </a:spcAft>
              <a:buFont typeface="Wingdings" panose="05000000000000000000" pitchFamily="2" charset="2"/>
              <a:buChar char="Ø"/>
            </a:pPr>
            <a:r>
              <a:rPr lang="en-US" altLang="zh-TW" dirty="0"/>
              <a:t>AR</a:t>
            </a:r>
            <a:r>
              <a:rPr lang="zh-TW" altLang="en-US" dirty="0"/>
              <a:t>警告對</a:t>
            </a:r>
            <a:r>
              <a:rPr lang="en-US" altLang="zh-TW" dirty="0"/>
              <a:t>D3</a:t>
            </a:r>
            <a:r>
              <a:rPr lang="zh-TW" altLang="en-US" dirty="0"/>
              <a:t>有顯著影響</a:t>
            </a:r>
            <a:r>
              <a:rPr lang="en-US" altLang="zh-TW" dirty="0"/>
              <a:t>(F = 18.068, p &lt;</a:t>
            </a:r>
            <a:r>
              <a:rPr lang="zh-TW" altLang="en-US" dirty="0"/>
              <a:t> </a:t>
            </a:r>
            <a:r>
              <a:rPr lang="en-US" altLang="zh-TW" dirty="0"/>
              <a:t>0.001)</a:t>
            </a:r>
            <a:r>
              <a:rPr lang="zh-TW" altLang="en-US" dirty="0"/>
              <a:t>。</a:t>
            </a:r>
          </a:p>
          <a:p>
            <a:pPr>
              <a:lnSpc>
                <a:spcPct val="125000"/>
              </a:lnSpc>
              <a:spcBef>
                <a:spcPts val="300"/>
              </a:spcBef>
              <a:spcAft>
                <a:spcPts val="300"/>
              </a:spcAft>
              <a:buFont typeface="Wingdings" panose="05000000000000000000" pitchFamily="2" charset="2"/>
              <a:buChar char="Ø"/>
            </a:pPr>
            <a:endParaRPr lang="zh-TW" altLang="en-US" dirty="0"/>
          </a:p>
        </p:txBody>
      </p:sp>
      <p:grpSp>
        <p:nvGrpSpPr>
          <p:cNvPr id="11" name="群組 10">
            <a:extLst>
              <a:ext uri="{FF2B5EF4-FFF2-40B4-BE49-F238E27FC236}">
                <a16:creationId xmlns:a16="http://schemas.microsoft.com/office/drawing/2014/main" id="{50D079C9-8B70-4AD4-A593-D3039ED1DC6D}"/>
              </a:ext>
            </a:extLst>
          </p:cNvPr>
          <p:cNvGrpSpPr/>
          <p:nvPr/>
        </p:nvGrpSpPr>
        <p:grpSpPr>
          <a:xfrm>
            <a:off x="918755" y="3266869"/>
            <a:ext cx="10624622" cy="3060581"/>
            <a:chOff x="918755" y="3266869"/>
            <a:chExt cx="10624622" cy="3060581"/>
          </a:xfrm>
        </p:grpSpPr>
        <p:grpSp>
          <p:nvGrpSpPr>
            <p:cNvPr id="5" name="群組 4">
              <a:extLst>
                <a:ext uri="{FF2B5EF4-FFF2-40B4-BE49-F238E27FC236}">
                  <a16:creationId xmlns:a16="http://schemas.microsoft.com/office/drawing/2014/main" id="{F9138406-091F-472A-9C4C-EC71AC749A56}"/>
                </a:ext>
              </a:extLst>
            </p:cNvPr>
            <p:cNvGrpSpPr/>
            <p:nvPr/>
          </p:nvGrpSpPr>
          <p:grpSpPr>
            <a:xfrm>
              <a:off x="918755" y="3266869"/>
              <a:ext cx="10624622" cy="3060581"/>
              <a:chOff x="1036320" y="2289118"/>
              <a:chExt cx="9779726" cy="4357515"/>
            </a:xfrm>
          </p:grpSpPr>
          <p:pic>
            <p:nvPicPr>
              <p:cNvPr id="7" name="圖片 6">
                <a:extLst>
                  <a:ext uri="{FF2B5EF4-FFF2-40B4-BE49-F238E27FC236}">
                    <a16:creationId xmlns:a16="http://schemas.microsoft.com/office/drawing/2014/main" id="{E06C585E-1CE3-42E1-8BE2-81A86C101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4537" y="3269885"/>
                <a:ext cx="9671509" cy="3376748"/>
              </a:xfrm>
              <a:prstGeom prst="rect">
                <a:avLst/>
              </a:prstGeom>
            </p:spPr>
          </p:pic>
          <p:pic>
            <p:nvPicPr>
              <p:cNvPr id="8" name="圖片 7">
                <a:extLst>
                  <a:ext uri="{FF2B5EF4-FFF2-40B4-BE49-F238E27FC236}">
                    <a16:creationId xmlns:a16="http://schemas.microsoft.com/office/drawing/2014/main" id="{C4299BCA-6D37-4B30-BF56-DB399BDA2D71}"/>
                  </a:ext>
                </a:extLst>
              </p:cNvPr>
              <p:cNvPicPr>
                <a:picLocks noChangeAspect="1"/>
              </p:cNvPicPr>
              <p:nvPr/>
            </p:nvPicPr>
            <p:blipFill>
              <a:blip r:embed="rId4"/>
              <a:stretch>
                <a:fillRect/>
              </a:stretch>
            </p:blipFill>
            <p:spPr>
              <a:xfrm>
                <a:off x="1036320" y="2289118"/>
                <a:ext cx="9779726" cy="980767"/>
              </a:xfrm>
              <a:prstGeom prst="rect">
                <a:avLst/>
              </a:prstGeom>
            </p:spPr>
          </p:pic>
        </p:grpSp>
        <p:pic>
          <p:nvPicPr>
            <p:cNvPr id="10" name="圖片 9">
              <a:extLst>
                <a:ext uri="{FF2B5EF4-FFF2-40B4-BE49-F238E27FC236}">
                  <a16:creationId xmlns:a16="http://schemas.microsoft.com/office/drawing/2014/main" id="{D99F4362-47B8-461D-84C1-1FACD8458A0D}"/>
                </a:ext>
              </a:extLst>
            </p:cNvPr>
            <p:cNvPicPr>
              <a:picLocks noChangeAspect="1"/>
            </p:cNvPicPr>
            <p:nvPr/>
          </p:nvPicPr>
          <p:blipFill>
            <a:blip r:embed="rId5"/>
            <a:stretch>
              <a:fillRect/>
            </a:stretch>
          </p:blipFill>
          <p:spPr>
            <a:xfrm>
              <a:off x="3948832" y="5141589"/>
              <a:ext cx="7594545" cy="579942"/>
            </a:xfrm>
            <a:prstGeom prst="rect">
              <a:avLst/>
            </a:prstGeom>
          </p:spPr>
        </p:pic>
      </p:grpSp>
      <p:sp>
        <p:nvSpPr>
          <p:cNvPr id="12" name="矩形 11">
            <a:extLst>
              <a:ext uri="{FF2B5EF4-FFF2-40B4-BE49-F238E27FC236}">
                <a16:creationId xmlns:a16="http://schemas.microsoft.com/office/drawing/2014/main" id="{A8C31CEC-DBE2-4C6E-84F0-22407CFA85DC}"/>
              </a:ext>
            </a:extLst>
          </p:cNvPr>
          <p:cNvSpPr/>
          <p:nvPr/>
        </p:nvSpPr>
        <p:spPr>
          <a:xfrm>
            <a:off x="10670260" y="3604187"/>
            <a:ext cx="1018903" cy="19867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5486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sz="2400" dirty="0"/>
              <a:t>本研究測試了兩個不同的事件：一個可見的行人過馬路和一個行人被某些障礙物擋住，以評估</a:t>
            </a:r>
            <a:r>
              <a:rPr lang="en-US" altLang="zh-TW" sz="2400" dirty="0"/>
              <a:t>AR </a:t>
            </a:r>
            <a:r>
              <a:rPr lang="zh-TW" altLang="en-US" sz="2400" dirty="0"/>
              <a:t>技術是否能提高駕駛性能及行人的安全。</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當使用</a:t>
            </a:r>
            <a:r>
              <a:rPr lang="en-US" altLang="zh-TW" sz="2400" dirty="0"/>
              <a:t>AR</a:t>
            </a:r>
            <a:r>
              <a:rPr lang="zh-TW" altLang="en-US" sz="2400" dirty="0"/>
              <a:t>警告系統時，駕駛者的反應得到改善，會較早開始減速，</a:t>
            </a:r>
            <a:r>
              <a:rPr lang="en-US" altLang="zh-TW" sz="2400" dirty="0"/>
              <a:t>TTC</a:t>
            </a:r>
            <a:r>
              <a:rPr lang="zh-TW" altLang="en-US" sz="2400" dirty="0"/>
              <a:t>和</a:t>
            </a:r>
            <a:r>
              <a:rPr lang="en-US" altLang="zh-TW" sz="2400" dirty="0"/>
              <a:t>TTZ</a:t>
            </a:r>
            <a:r>
              <a:rPr lang="zh-TW" altLang="en-US" sz="2400" dirty="0"/>
              <a:t>高。</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這些結果都證明了 </a:t>
            </a:r>
            <a:r>
              <a:rPr lang="en-US" altLang="zh-TW" sz="2400" dirty="0"/>
              <a:t>AR </a:t>
            </a:r>
            <a:r>
              <a:rPr lang="zh-TW" altLang="en-US" sz="2400" dirty="0"/>
              <a:t>警告在改善駕駛性能和行人過馬路時的安全性。</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本研究發現，視覺</a:t>
            </a:r>
            <a:r>
              <a:rPr lang="en-US" altLang="zh-TW" sz="2400" dirty="0"/>
              <a:t>+</a:t>
            </a:r>
            <a:r>
              <a:rPr lang="zh-TW" altLang="en-US" sz="2400" dirty="0"/>
              <a:t>聽覺並不會對行人的安全性及駕駛性能帶來顯著的改善，這一結果與之前的一些研究結果一致。</a:t>
            </a:r>
            <a:endParaRPr lang="en-US" altLang="zh-TW" sz="2400" dirty="0"/>
          </a:p>
          <a:p>
            <a:pPr>
              <a:lnSpc>
                <a:spcPct val="125000"/>
              </a:lnSpc>
              <a:spcBef>
                <a:spcPts val="300"/>
              </a:spcBef>
              <a:spcAft>
                <a:spcPts val="300"/>
              </a:spcAft>
              <a:buFont typeface="Wingdings" panose="05000000000000000000" pitchFamily="2" charset="2"/>
              <a:buChar char="Ø"/>
            </a:pPr>
            <a:endParaRPr lang="en-US" altLang="zh-TW" dirty="0"/>
          </a:p>
        </p:txBody>
      </p:sp>
    </p:spTree>
    <p:extLst>
      <p:ext uri="{BB962C8B-B14F-4D97-AF65-F5344CB8AC3E}">
        <p14:creationId xmlns:p14="http://schemas.microsoft.com/office/powerpoint/2010/main" val="311541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058400" cy="4555066"/>
          </a:xfrm>
        </p:spPr>
        <p:txBody>
          <a:bodyPr/>
          <a:lstStyle/>
          <a:p>
            <a:pPr>
              <a:lnSpc>
                <a:spcPct val="125000"/>
              </a:lnSpc>
              <a:spcBef>
                <a:spcPts val="300"/>
              </a:spcBef>
              <a:spcAft>
                <a:spcPts val="300"/>
              </a:spcAft>
              <a:buFont typeface="Wingdings" panose="05000000000000000000" pitchFamily="2" charset="2"/>
              <a:buChar char="Ø"/>
            </a:pPr>
            <a:r>
              <a:rPr lang="zh-TW" altLang="en-US" dirty="0"/>
              <a:t>在全球，各地的道路交通事故、受傷和死亡人數都非常驚人；目前，與道路交通事故相關的社會成本被認為是工業化國家和發展中國家面臨的主要挑戰。</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道路交通事故在所有死亡原因裡排第八名，每年有超過</a:t>
            </a:r>
            <a:r>
              <a:rPr lang="en-US" altLang="zh-TW" dirty="0"/>
              <a:t>135</a:t>
            </a:r>
            <a:r>
              <a:rPr lang="zh-TW" altLang="en-US" dirty="0"/>
              <a:t>萬人在道路交通事故中喪生，約</a:t>
            </a:r>
            <a:r>
              <a:rPr lang="en-US" altLang="zh-TW" dirty="0"/>
              <a:t>5000</a:t>
            </a:r>
            <a:r>
              <a:rPr lang="zh-TW" altLang="en-US" dirty="0"/>
              <a:t>萬人受傷，超過</a:t>
            </a:r>
            <a:r>
              <a:rPr lang="en-US" altLang="zh-TW" dirty="0"/>
              <a:t>28</a:t>
            </a:r>
            <a:r>
              <a:rPr lang="zh-TW" altLang="en-US" dirty="0"/>
              <a:t>萬受害者是行人</a:t>
            </a:r>
            <a:r>
              <a:rPr lang="en-US" altLang="zh-TW" dirty="0"/>
              <a:t>(World Health Organization, 2018)</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在美國，</a:t>
            </a:r>
            <a:r>
              <a:rPr lang="en-US" altLang="zh-TW" dirty="0"/>
              <a:t>2018</a:t>
            </a:r>
            <a:r>
              <a:rPr lang="zh-TW" altLang="en-US" dirty="0"/>
              <a:t>年死於道路交通事故的行人人數為</a:t>
            </a:r>
            <a:r>
              <a:rPr lang="en-US" altLang="zh-TW" dirty="0"/>
              <a:t>6227</a:t>
            </a:r>
            <a:r>
              <a:rPr lang="zh-TW" altLang="en-US" dirty="0"/>
              <a:t>人，比</a:t>
            </a:r>
            <a:r>
              <a:rPr lang="en-US" altLang="zh-TW" dirty="0"/>
              <a:t>2017</a:t>
            </a:r>
            <a:r>
              <a:rPr lang="zh-TW" altLang="en-US" dirty="0"/>
              <a:t>年增加了</a:t>
            </a:r>
            <a:r>
              <a:rPr lang="en-US" altLang="zh-TW" dirty="0"/>
              <a:t>4%(Governors Highway Safety Association, 2019)</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a:t>2016</a:t>
            </a:r>
            <a:r>
              <a:rPr lang="zh-TW" altLang="en-US" dirty="0"/>
              <a:t>年，歐洲有</a:t>
            </a:r>
            <a:r>
              <a:rPr lang="en-US" altLang="zh-TW" dirty="0"/>
              <a:t>5527</a:t>
            </a:r>
            <a:r>
              <a:rPr lang="zh-TW" altLang="en-US" dirty="0"/>
              <a:t>名行人發生道路事故，佔所有致命事故的</a:t>
            </a:r>
            <a:r>
              <a:rPr lang="en-US" altLang="zh-TW" dirty="0"/>
              <a:t>21%(European Road Safety Observatory (2018)</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根據義大利最新的年度事故數據，</a:t>
            </a:r>
            <a:r>
              <a:rPr lang="en-US" altLang="zh-TW" dirty="0"/>
              <a:t>7336</a:t>
            </a:r>
            <a:r>
              <a:rPr lang="zh-TW" altLang="en-US" dirty="0"/>
              <a:t>起</a:t>
            </a:r>
            <a:r>
              <a:rPr lang="en-US" altLang="zh-TW" dirty="0"/>
              <a:t>(3.3%)</a:t>
            </a:r>
            <a:r>
              <a:rPr lang="zh-TW" altLang="en-US" dirty="0"/>
              <a:t>的道路事故是司機在行人穿越道不給行人讓路所造成的；</a:t>
            </a:r>
            <a:r>
              <a:rPr lang="en-US" altLang="zh-TW" dirty="0"/>
              <a:t>7204</a:t>
            </a:r>
            <a:r>
              <a:rPr lang="zh-TW" altLang="en-US" dirty="0"/>
              <a:t>起</a:t>
            </a:r>
            <a:r>
              <a:rPr lang="en-US" altLang="zh-TW" dirty="0"/>
              <a:t>(3.2%)</a:t>
            </a:r>
            <a:r>
              <a:rPr lang="zh-TW" altLang="en-US" dirty="0"/>
              <a:t>的道路事故是行人在行人穿越道外過馬路的不當行為造成的</a:t>
            </a:r>
            <a:r>
              <a:rPr lang="en-US" altLang="zh-TW" dirty="0"/>
              <a:t>(ACI-ISTAT, 2020)</a:t>
            </a:r>
            <a:r>
              <a:rPr lang="zh-TW" altLang="en-US" dirty="0"/>
              <a:t>。</a:t>
            </a:r>
          </a:p>
        </p:txBody>
      </p:sp>
    </p:spTree>
    <p:extLst>
      <p:ext uri="{BB962C8B-B14F-4D97-AF65-F5344CB8AC3E}">
        <p14:creationId xmlns:p14="http://schemas.microsoft.com/office/powerpoint/2010/main" val="330371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a:bodyPr>
          <a:lstStyle/>
          <a:p>
            <a:pPr>
              <a:lnSpc>
                <a:spcPct val="125000"/>
              </a:lnSpc>
              <a:spcBef>
                <a:spcPts val="300"/>
              </a:spcBef>
              <a:spcAft>
                <a:spcPts val="300"/>
              </a:spcAft>
              <a:buFont typeface="Wingdings" panose="05000000000000000000" pitchFamily="2" charset="2"/>
              <a:buChar char="Ø"/>
            </a:pPr>
            <a:r>
              <a:rPr lang="en-US" altLang="zh-TW" dirty="0"/>
              <a:t>AR </a:t>
            </a:r>
            <a:r>
              <a:rPr lang="zh-TW" altLang="en-US" dirty="0"/>
              <a:t>技術可以提高駕駛員在道路上的表現以及他們對不同道路設計和交通場景做出反應的能力</a:t>
            </a:r>
            <a:r>
              <a:rPr lang="en-US" altLang="zh-TW" dirty="0"/>
              <a:t>(Moussa et al., 2012; </a:t>
            </a:r>
            <a:r>
              <a:rPr lang="en-US" altLang="zh-TW" dirty="0" err="1"/>
              <a:t>Rusch</a:t>
            </a:r>
            <a:r>
              <a:rPr lang="en-US" altLang="zh-TW" dirty="0"/>
              <a:t> et al., 2014)</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例如：提供前方道路或附近車輛和其他道路使用者的虛擬警告消息來預防潛在危險情況和衝突，可以提高駕駛員意識並降低事故風險，包括虛擬道路標誌、車道偏離警告、安全距離指示和碰撞警告。</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這些附加訊息將顯示擋風玻璃上，使得駕駛員的視線和注意力保持在道路上，從而避免駕駛員分心。</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要處理的訊息量以及警告的類型和方式一直是近期領域文獻中討論的重要主題。</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19698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3"/>
            <a:ext cx="10058400" cy="4451371"/>
          </a:xfrm>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zh-TW" altLang="en-US" dirty="0"/>
              <a:t>有學者測量抬頭顯示器訊息的複雜性對駕駛員行為和性能的影響，結果顯示，隨著 </a:t>
            </a:r>
            <a:r>
              <a:rPr lang="en-US" altLang="zh-TW" dirty="0"/>
              <a:t>HUD </a:t>
            </a:r>
            <a:r>
              <a:rPr lang="zh-TW" altLang="en-US" dirty="0"/>
              <a:t>上符號數量的增加，反應時間顯著增加</a:t>
            </a:r>
            <a:r>
              <a:rPr lang="en-US" altLang="zh-TW" dirty="0"/>
              <a:t>(Burnett and Donkor, 2012)</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基於這些結果，學者建議 </a:t>
            </a:r>
            <a:r>
              <a:rPr lang="en-US" altLang="zh-TW" dirty="0"/>
              <a:t>HUD </a:t>
            </a:r>
            <a:r>
              <a:rPr lang="zh-TW" altLang="en-US" dirty="0"/>
              <a:t>最好不要超過四個不同的符號，但可以根據其他設計因素擴展到五個或六個。</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有學者對駕駛員的認知反應行為進行了實驗，以測試應用於 </a:t>
            </a:r>
            <a:r>
              <a:rPr lang="en-US" altLang="zh-TW" dirty="0"/>
              <a:t>HUD </a:t>
            </a:r>
            <a:r>
              <a:rPr lang="zh-TW" altLang="en-US" dirty="0"/>
              <a:t>的 </a:t>
            </a:r>
            <a:r>
              <a:rPr lang="en-US" altLang="zh-TW" dirty="0"/>
              <a:t>AR </a:t>
            </a:r>
            <a:r>
              <a:rPr lang="zh-TW" altLang="en-US" dirty="0"/>
              <a:t>技術是否有助於提高駕駛安全性，結果表明，使用</a:t>
            </a:r>
            <a:r>
              <a:rPr lang="en-US" altLang="zh-TW" dirty="0"/>
              <a:t>AR</a:t>
            </a:r>
            <a:r>
              <a:rPr lang="zh-TW" altLang="en-US" dirty="0"/>
              <a:t>技術使駕駛員能夠更快地對交通狀況做出反應，並更加了解駕駛情況</a:t>
            </a:r>
            <a:r>
              <a:rPr lang="en-US" altLang="zh-TW" dirty="0"/>
              <a:t>(Kim and Hwang, 2017) </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有學者提出一個新的駕駛介面，該介面利用</a:t>
            </a:r>
            <a:r>
              <a:rPr lang="en-US" altLang="zh-TW" dirty="0"/>
              <a:t>HUD</a:t>
            </a:r>
            <a:r>
              <a:rPr lang="zh-TW" altLang="en-US" dirty="0"/>
              <a:t>告知駕駛者所偵測到行人的位置，結果表明，可以提高駕駛者駕駛性能及有更平穩的煞車行為。</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本研究旨在評估</a:t>
            </a:r>
            <a:r>
              <a:rPr lang="en-US" altLang="zh-TW" dirty="0"/>
              <a:t>AR </a:t>
            </a:r>
            <a:r>
              <a:rPr lang="zh-TW" altLang="en-US" dirty="0"/>
              <a:t>系統對駕駛性能及行人安全的有效性，該系統透過紅色箭頭提供駕駛員有關行人存在的附加訊息，該紅色箭頭會在行人過馬路時跟隨他</a:t>
            </a:r>
            <a:r>
              <a:rPr lang="en-US" altLang="zh-TW" dirty="0"/>
              <a:t>/</a:t>
            </a:r>
            <a:r>
              <a:rPr lang="zh-TW" altLang="en-US" dirty="0"/>
              <a:t>她。</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3644872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受測者</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sz="2400" dirty="0"/>
              <a:t>共</a:t>
            </a:r>
            <a:r>
              <a:rPr lang="en-US" altLang="zh-TW" sz="2400" dirty="0"/>
              <a:t>42</a:t>
            </a:r>
            <a:r>
              <a:rPr lang="zh-TW" altLang="en-US" sz="2400" dirty="0"/>
              <a:t>位受測者</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平均年齡：</a:t>
            </a:r>
            <a:r>
              <a:rPr lang="en-US" altLang="zh-TW" sz="2400" dirty="0"/>
              <a:t>26.7</a:t>
            </a:r>
            <a:r>
              <a:rPr lang="zh-TW" altLang="en-US" sz="2400" dirty="0"/>
              <a:t>歲 </a:t>
            </a:r>
            <a:r>
              <a:rPr lang="en-US" altLang="zh-TW" sz="2400" dirty="0"/>
              <a:t>(SD=3.1)</a:t>
            </a:r>
            <a:r>
              <a:rPr lang="zh-TW" altLang="en-US" sz="2400" dirty="0"/>
              <a:t> </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男：</a:t>
            </a:r>
            <a:r>
              <a:rPr lang="en-US" altLang="zh-TW" sz="2400" dirty="0"/>
              <a:t>31</a:t>
            </a:r>
            <a:r>
              <a:rPr lang="zh-TW" altLang="en-US" sz="2400" dirty="0"/>
              <a:t>名</a:t>
            </a:r>
            <a:r>
              <a:rPr lang="en-US" altLang="zh-TW" sz="2400" dirty="0"/>
              <a:t>(</a:t>
            </a:r>
            <a:r>
              <a:rPr lang="zh-TW" altLang="en-US" sz="2400" dirty="0"/>
              <a:t>平均年齡：</a:t>
            </a:r>
            <a:r>
              <a:rPr lang="en-US" altLang="zh-TW" sz="2400" dirty="0"/>
              <a:t>26.7</a:t>
            </a:r>
            <a:r>
              <a:rPr lang="zh-TW" altLang="en-US" sz="2400" dirty="0"/>
              <a:t>歲</a:t>
            </a:r>
            <a:r>
              <a:rPr lang="en-US" altLang="zh-TW" sz="2400" dirty="0"/>
              <a:t>)</a:t>
            </a:r>
            <a:r>
              <a:rPr lang="zh-TW" altLang="en-US" sz="2400" dirty="0"/>
              <a:t>，女：</a:t>
            </a:r>
            <a:r>
              <a:rPr lang="en-US" altLang="zh-TW" sz="2400" dirty="0"/>
              <a:t>11</a:t>
            </a:r>
            <a:r>
              <a:rPr lang="zh-TW" altLang="en-US" sz="2400" dirty="0"/>
              <a:t>名</a:t>
            </a:r>
            <a:r>
              <a:rPr lang="en-US" altLang="zh-TW" sz="2400" dirty="0"/>
              <a:t>(</a:t>
            </a:r>
            <a:r>
              <a:rPr lang="zh-TW" altLang="en-US" sz="2400" dirty="0"/>
              <a:t>平均年齡：</a:t>
            </a:r>
            <a:r>
              <a:rPr lang="en-US" altLang="zh-TW" sz="2400" dirty="0"/>
              <a:t>27</a:t>
            </a:r>
            <a:r>
              <a:rPr lang="zh-TW" altLang="en-US" sz="2400" dirty="0"/>
              <a:t>歲</a:t>
            </a:r>
            <a:r>
              <a:rPr lang="en-US" altLang="zh-TW" sz="2400" dirty="0"/>
              <a:t>)</a:t>
            </a:r>
          </a:p>
          <a:p>
            <a:pPr>
              <a:lnSpc>
                <a:spcPct val="125000"/>
              </a:lnSpc>
              <a:spcBef>
                <a:spcPts val="300"/>
              </a:spcBef>
              <a:spcAft>
                <a:spcPts val="300"/>
              </a:spcAft>
              <a:buFont typeface="Wingdings" panose="05000000000000000000" pitchFamily="2" charset="2"/>
              <a:buChar char="Ø"/>
            </a:pPr>
            <a:r>
              <a:rPr lang="zh-TW" altLang="en-US" sz="2400" dirty="0"/>
              <a:t>平均駕駛經驗為</a:t>
            </a:r>
            <a:r>
              <a:rPr lang="en-US" altLang="zh-TW" sz="2400" dirty="0"/>
              <a:t>7.8</a:t>
            </a:r>
            <a:r>
              <a:rPr lang="zh-TW" altLang="en-US" sz="2400" dirty="0"/>
              <a:t>年</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視力為</a:t>
            </a:r>
            <a:r>
              <a:rPr lang="en-US" altLang="zh-TW" sz="2400" dirty="0"/>
              <a:t>20/20(1.0)</a:t>
            </a:r>
            <a:r>
              <a:rPr lang="zh-TW" altLang="en-US" sz="2400" dirty="0"/>
              <a:t>左右或矯正後為</a:t>
            </a:r>
            <a:r>
              <a:rPr lang="en-US" altLang="zh-TW" sz="2400" dirty="0"/>
              <a:t>20/20</a:t>
            </a:r>
          </a:p>
          <a:p>
            <a:pPr>
              <a:lnSpc>
                <a:spcPct val="125000"/>
              </a:lnSpc>
              <a:spcBef>
                <a:spcPts val="300"/>
              </a:spcBef>
              <a:spcAft>
                <a:spcPts val="300"/>
              </a:spcAft>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226323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設備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343135" y="2241659"/>
            <a:ext cx="10058400" cy="4423091"/>
          </a:xfrm>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dirty="0"/>
              <a:t>使用</a:t>
            </a:r>
            <a:r>
              <a:rPr lang="en-US" altLang="zh-TW" sz="2000" dirty="0"/>
              <a:t>STISIM</a:t>
            </a:r>
            <a:r>
              <a:rPr lang="zh-TW" altLang="en-US" sz="2000" dirty="0"/>
              <a:t> </a:t>
            </a:r>
            <a:r>
              <a:rPr lang="en-US" altLang="zh-TW" sz="2000" dirty="0"/>
              <a:t>Drive</a:t>
            </a:r>
            <a:r>
              <a:rPr lang="zh-TW" altLang="en-US" sz="2000" dirty="0"/>
              <a:t>駕駛模擬器，</a:t>
            </a:r>
            <a:r>
              <a:rPr lang="zh-TW" altLang="en-US" dirty="0"/>
              <a:t>有方向盤、煞車及油門踏板</a:t>
            </a:r>
            <a:endParaRPr lang="en-US" altLang="zh-TW" sz="2000" dirty="0"/>
          </a:p>
          <a:p>
            <a:pPr>
              <a:lnSpc>
                <a:spcPct val="125000"/>
              </a:lnSpc>
              <a:spcBef>
                <a:spcPts val="300"/>
              </a:spcBef>
              <a:spcAft>
                <a:spcPts val="300"/>
              </a:spcAft>
              <a:buFont typeface="Wingdings" panose="05000000000000000000" pitchFamily="2" charset="2"/>
              <a:buChar char="Ø"/>
            </a:pPr>
            <a:r>
              <a:rPr lang="zh-TW" altLang="en-US" dirty="0"/>
              <a:t>使用三台投影機將畫面顯示於螢幕，提供受測者</a:t>
            </a:r>
            <a:r>
              <a:rPr lang="en-US" altLang="zh-TW" dirty="0"/>
              <a:t>180</a:t>
            </a:r>
            <a:r>
              <a:rPr lang="zh-TW" altLang="en-US" dirty="0"/>
              <a:t>度的視野</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解析度為</a:t>
            </a:r>
            <a:r>
              <a:rPr lang="en-US" altLang="zh-TW" dirty="0"/>
              <a:t>1920X1200</a:t>
            </a:r>
            <a:r>
              <a:rPr lang="zh-TW" altLang="en-US" dirty="0"/>
              <a:t>，螢幕刷新率為</a:t>
            </a:r>
            <a:r>
              <a:rPr lang="en-US" altLang="zh-TW" dirty="0"/>
              <a:t>60Hz</a:t>
            </a:r>
          </a:p>
          <a:p>
            <a:pPr>
              <a:lnSpc>
                <a:spcPct val="125000"/>
              </a:lnSpc>
              <a:spcBef>
                <a:spcPts val="300"/>
              </a:spcBef>
              <a:spcAft>
                <a:spcPts val="300"/>
              </a:spcAft>
              <a:buFont typeface="Wingdings" panose="05000000000000000000" pitchFamily="2" charset="2"/>
              <a:buChar char="Ø"/>
            </a:pPr>
            <a:r>
              <a:rPr lang="zh-TW" altLang="en-US" sz="2000" dirty="0"/>
              <a:t>自然的發動機聲音、外部道路噪音和車輛的聲音</a:t>
            </a:r>
            <a:endParaRPr lang="en-US" altLang="zh-TW" sz="2000" dirty="0"/>
          </a:p>
          <a:p>
            <a:pPr>
              <a:lnSpc>
                <a:spcPct val="125000"/>
              </a:lnSpc>
              <a:spcBef>
                <a:spcPts val="300"/>
              </a:spcBef>
              <a:spcAft>
                <a:spcPts val="300"/>
              </a:spcAft>
              <a:buFont typeface="Wingdings" panose="05000000000000000000" pitchFamily="2" charset="2"/>
              <a:buChar char="Ø"/>
            </a:pPr>
            <a:r>
              <a:rPr lang="zh-TW" altLang="en-US" dirty="0"/>
              <a:t>車道為</a:t>
            </a:r>
            <a:r>
              <a:rPr lang="en-US" altLang="zh-TW" dirty="0"/>
              <a:t>3.5m</a:t>
            </a:r>
            <a:r>
              <a:rPr lang="zh-TW" altLang="en-US" dirty="0"/>
              <a:t>，路邊有寬</a:t>
            </a:r>
            <a:r>
              <a:rPr lang="en-US" altLang="zh-TW" dirty="0"/>
              <a:t>4</a:t>
            </a:r>
            <a:r>
              <a:rPr lang="zh-TW" altLang="en-US" dirty="0"/>
              <a:t>公尺人行道</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每條斑馬線長</a:t>
            </a:r>
            <a:r>
              <a:rPr lang="en-US" altLang="zh-TW" dirty="0"/>
              <a:t>1.5m</a:t>
            </a:r>
            <a:r>
              <a:rPr lang="zh-TW" altLang="en-US" dirty="0"/>
              <a:t>、寬</a:t>
            </a:r>
            <a:r>
              <a:rPr lang="en-US" altLang="zh-TW" dirty="0"/>
              <a:t>0.5m</a:t>
            </a:r>
            <a:r>
              <a:rPr lang="zh-TW" altLang="en-US" dirty="0"/>
              <a:t>、間隔</a:t>
            </a:r>
            <a:r>
              <a:rPr lang="en-US" altLang="zh-TW" dirty="0"/>
              <a:t>0.5m</a:t>
            </a:r>
          </a:p>
          <a:p>
            <a:pPr>
              <a:lnSpc>
                <a:spcPct val="125000"/>
              </a:lnSpc>
              <a:spcBef>
                <a:spcPts val="300"/>
              </a:spcBef>
              <a:spcAft>
                <a:spcPts val="300"/>
              </a:spcAft>
              <a:buFont typeface="Wingdings" panose="05000000000000000000" pitchFamily="2" charset="2"/>
              <a:buChar char="Ø"/>
            </a:pPr>
            <a:r>
              <a:rPr lang="zh-TW" altLang="en-US" dirty="0"/>
              <a:t>為兩線道的城市道路，有建築物、路口、標誌</a:t>
            </a:r>
            <a:r>
              <a:rPr lang="en-US" altLang="zh-TW" dirty="0"/>
              <a:t>…</a:t>
            </a:r>
            <a:r>
              <a:rPr lang="zh-TW" altLang="en-US" dirty="0"/>
              <a:t>等，與典型城市環境相似</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限速</a:t>
            </a:r>
            <a:r>
              <a:rPr lang="en-US" altLang="zh-TW" dirty="0"/>
              <a:t>50km/</a:t>
            </a:r>
            <a:r>
              <a:rPr lang="en-US" altLang="zh-TW" dirty="0" err="1"/>
              <a:t>hr</a:t>
            </a:r>
            <a:r>
              <a:rPr lang="zh-TW" altLang="en-US" dirty="0"/>
              <a:t>，對向會隨機出現幾台車，以避免受測者在左側車道行駛</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當受測者駕駛至距離行人穿越道</a:t>
            </a:r>
            <a:r>
              <a:rPr lang="en-US" altLang="zh-TW" dirty="0"/>
              <a:t>60m</a:t>
            </a:r>
            <a:r>
              <a:rPr lang="zh-TW" altLang="en-US" dirty="0"/>
              <a:t>時，行人會以</a:t>
            </a:r>
            <a:r>
              <a:rPr lang="en-US" altLang="zh-TW" dirty="0"/>
              <a:t>1.5m/s</a:t>
            </a:r>
            <a:r>
              <a:rPr lang="zh-TW" altLang="en-US" dirty="0"/>
              <a:t>的速度開始移動</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EEA7F490-D916-4B04-B402-D5DEF1389196}"/>
              </a:ext>
            </a:extLst>
          </p:cNvPr>
          <p:cNvPicPr>
            <a:picLocks noChangeAspect="1"/>
          </p:cNvPicPr>
          <p:nvPr/>
        </p:nvPicPr>
        <p:blipFill>
          <a:blip r:embed="rId3"/>
          <a:stretch>
            <a:fillRect/>
          </a:stretch>
        </p:blipFill>
        <p:spPr>
          <a:xfrm>
            <a:off x="7268066" y="1737360"/>
            <a:ext cx="4923934" cy="3305980"/>
          </a:xfrm>
          <a:prstGeom prst="rect">
            <a:avLst/>
          </a:prstGeom>
        </p:spPr>
      </p:pic>
    </p:spTree>
    <p:extLst>
      <p:ext uri="{BB962C8B-B14F-4D97-AF65-F5344CB8AC3E}">
        <p14:creationId xmlns:p14="http://schemas.microsoft.com/office/powerpoint/2010/main" val="4249832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場景</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分為兩種，可見及隱藏行人</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隱藏：行人將會隱藏在路邊車輛、樹木或其他障礙物後方，駕駛者在到達行人穿越道之前，看不到行人</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p:txBody>
      </p:sp>
      <p:pic>
        <p:nvPicPr>
          <p:cNvPr id="5" name="圖片 4">
            <a:extLst>
              <a:ext uri="{FF2B5EF4-FFF2-40B4-BE49-F238E27FC236}">
                <a16:creationId xmlns:a16="http://schemas.microsoft.com/office/drawing/2014/main" id="{93234565-7387-4808-A084-7475BC83D17E}"/>
              </a:ext>
            </a:extLst>
          </p:cNvPr>
          <p:cNvPicPr>
            <a:picLocks noChangeAspect="1"/>
          </p:cNvPicPr>
          <p:nvPr/>
        </p:nvPicPr>
        <p:blipFill>
          <a:blip r:embed="rId3"/>
          <a:stretch>
            <a:fillRect/>
          </a:stretch>
        </p:blipFill>
        <p:spPr>
          <a:xfrm>
            <a:off x="1487806" y="3090840"/>
            <a:ext cx="4408562" cy="3131806"/>
          </a:xfrm>
          <a:prstGeom prst="rect">
            <a:avLst/>
          </a:prstGeom>
        </p:spPr>
      </p:pic>
      <p:pic>
        <p:nvPicPr>
          <p:cNvPr id="7" name="圖片 6">
            <a:extLst>
              <a:ext uri="{FF2B5EF4-FFF2-40B4-BE49-F238E27FC236}">
                <a16:creationId xmlns:a16="http://schemas.microsoft.com/office/drawing/2014/main" id="{B5F740E0-DAEB-43D4-B8AF-9BEB90BC7503}"/>
              </a:ext>
            </a:extLst>
          </p:cNvPr>
          <p:cNvPicPr>
            <a:picLocks noChangeAspect="1"/>
          </p:cNvPicPr>
          <p:nvPr/>
        </p:nvPicPr>
        <p:blipFill>
          <a:blip r:embed="rId4"/>
          <a:stretch>
            <a:fillRect/>
          </a:stretch>
        </p:blipFill>
        <p:spPr>
          <a:xfrm>
            <a:off x="6447173" y="3092533"/>
            <a:ext cx="4410890" cy="3060617"/>
          </a:xfrm>
          <a:prstGeom prst="rect">
            <a:avLst/>
          </a:prstGeom>
        </p:spPr>
      </p:pic>
      <p:sp>
        <p:nvSpPr>
          <p:cNvPr id="8" name="橢圓 7">
            <a:extLst>
              <a:ext uri="{FF2B5EF4-FFF2-40B4-BE49-F238E27FC236}">
                <a16:creationId xmlns:a16="http://schemas.microsoft.com/office/drawing/2014/main" id="{0F9612C8-AE03-455F-84D3-14A174B4DB35}"/>
              </a:ext>
            </a:extLst>
          </p:cNvPr>
          <p:cNvSpPr/>
          <p:nvPr/>
        </p:nvSpPr>
        <p:spPr>
          <a:xfrm>
            <a:off x="4522178" y="4006391"/>
            <a:ext cx="801278" cy="10180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a:extLst>
              <a:ext uri="{FF2B5EF4-FFF2-40B4-BE49-F238E27FC236}">
                <a16:creationId xmlns:a16="http://schemas.microsoft.com/office/drawing/2014/main" id="{E3BD7F62-641F-4B9C-95F5-67576D86A096}"/>
              </a:ext>
            </a:extLst>
          </p:cNvPr>
          <p:cNvSpPr/>
          <p:nvPr/>
        </p:nvSpPr>
        <p:spPr>
          <a:xfrm>
            <a:off x="9501101" y="4483980"/>
            <a:ext cx="801278" cy="10180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3958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Method-AR</a:t>
            </a:r>
            <a:r>
              <a:rPr lang="zh-TW" altLang="en-US" dirty="0"/>
              <a:t> </a:t>
            </a:r>
            <a:r>
              <a:rPr lang="en-US" altLang="zh-TW" dirty="0"/>
              <a:t>HUD</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一種透過投影裝置將導航、車速、限速指示、道路警示等投射到汽車駕駛者視野前方，駕駛者的視線從原本的儀表板、導航螢幕上移至正前方的道路上，使汽車駕駛者可以更專注於行車安全。</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78E82E13-488A-4192-B70C-D249B2D70692}"/>
              </a:ext>
            </a:extLst>
          </p:cNvPr>
          <p:cNvPicPr>
            <a:picLocks noChangeAspect="1"/>
          </p:cNvPicPr>
          <p:nvPr/>
        </p:nvPicPr>
        <p:blipFill>
          <a:blip r:embed="rId3"/>
          <a:stretch>
            <a:fillRect/>
          </a:stretch>
        </p:blipFill>
        <p:spPr>
          <a:xfrm>
            <a:off x="2885324" y="3164572"/>
            <a:ext cx="6421351" cy="2704522"/>
          </a:xfrm>
          <a:prstGeom prst="rect">
            <a:avLst/>
          </a:prstGeom>
        </p:spPr>
      </p:pic>
    </p:spTree>
    <p:extLst>
      <p:ext uri="{BB962C8B-B14F-4D97-AF65-F5344CB8AC3E}">
        <p14:creationId xmlns:p14="http://schemas.microsoft.com/office/powerpoint/2010/main" val="142961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Method-AR</a:t>
            </a:r>
            <a:r>
              <a:rPr lang="zh-TW" altLang="en-US" dirty="0"/>
              <a:t> </a:t>
            </a:r>
            <a:r>
              <a:rPr lang="en-US" altLang="zh-TW" dirty="0"/>
              <a:t>HUD</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使用</a:t>
            </a:r>
            <a:r>
              <a:rPr lang="en-US" altLang="zh-TW" dirty="0"/>
              <a:t>3D Studio Max</a:t>
            </a:r>
            <a:r>
              <a:rPr lang="zh-TW" altLang="en-US" dirty="0"/>
              <a:t>創建紅色箭頭，將紅色箭頭導入至場景中，並設置命令使得紅色箭頭會隨著行人移動。</a:t>
            </a:r>
          </a:p>
        </p:txBody>
      </p:sp>
      <p:pic>
        <p:nvPicPr>
          <p:cNvPr id="5" name="圖片 4">
            <a:extLst>
              <a:ext uri="{FF2B5EF4-FFF2-40B4-BE49-F238E27FC236}">
                <a16:creationId xmlns:a16="http://schemas.microsoft.com/office/drawing/2014/main" id="{86FBE3A7-5071-4784-BD90-43951CF0EC10}"/>
              </a:ext>
            </a:extLst>
          </p:cNvPr>
          <p:cNvPicPr>
            <a:picLocks noChangeAspect="1"/>
          </p:cNvPicPr>
          <p:nvPr/>
        </p:nvPicPr>
        <p:blipFill>
          <a:blip r:embed="rId3"/>
          <a:stretch>
            <a:fillRect/>
          </a:stretch>
        </p:blipFill>
        <p:spPr>
          <a:xfrm>
            <a:off x="774276" y="2919700"/>
            <a:ext cx="4984697" cy="3485920"/>
          </a:xfrm>
          <a:prstGeom prst="rect">
            <a:avLst/>
          </a:prstGeom>
        </p:spPr>
      </p:pic>
      <p:pic>
        <p:nvPicPr>
          <p:cNvPr id="7" name="圖片 6">
            <a:extLst>
              <a:ext uri="{FF2B5EF4-FFF2-40B4-BE49-F238E27FC236}">
                <a16:creationId xmlns:a16="http://schemas.microsoft.com/office/drawing/2014/main" id="{6680B81E-140F-4A4F-AFD8-1A82DC33BDD1}"/>
              </a:ext>
            </a:extLst>
          </p:cNvPr>
          <p:cNvPicPr>
            <a:picLocks noChangeAspect="1"/>
          </p:cNvPicPr>
          <p:nvPr/>
        </p:nvPicPr>
        <p:blipFill>
          <a:blip r:embed="rId4"/>
          <a:stretch>
            <a:fillRect/>
          </a:stretch>
        </p:blipFill>
        <p:spPr>
          <a:xfrm>
            <a:off x="6493987" y="2918033"/>
            <a:ext cx="4984697" cy="3487587"/>
          </a:xfrm>
          <a:prstGeom prst="rect">
            <a:avLst/>
          </a:prstGeom>
        </p:spPr>
      </p:pic>
    </p:spTree>
    <p:extLst>
      <p:ext uri="{BB962C8B-B14F-4D97-AF65-F5344CB8AC3E}">
        <p14:creationId xmlns:p14="http://schemas.microsoft.com/office/powerpoint/2010/main" val="3366556689"/>
      </p:ext>
    </p:extLst>
  </p:cSld>
  <p:clrMapOvr>
    <a:masterClrMapping/>
  </p:clrMapOvr>
</p:sld>
</file>

<file path=ppt/theme/theme1.xml><?xml version="1.0" encoding="utf-8"?>
<a:theme xmlns:a="http://schemas.openxmlformats.org/drawingml/2006/main" name="回顧">
  <a:themeElements>
    <a:clrScheme name="回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常用">
      <a:majorFont>
        <a:latin typeface="Times New Roman"/>
        <a:ea typeface="標楷體"/>
        <a:cs typeface=""/>
      </a:majorFont>
      <a:minorFont>
        <a:latin typeface="Times New Roman"/>
        <a:ea typeface="標楷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991</TotalTime>
  <Words>2200</Words>
  <Application>Microsoft Office PowerPoint</Application>
  <PresentationFormat>寬螢幕</PresentationFormat>
  <Paragraphs>148</Paragraphs>
  <Slides>18</Slides>
  <Notes>16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18</vt:i4>
      </vt:variant>
    </vt:vector>
  </HeadingPairs>
  <TitlesOfParts>
    <vt:vector size="25" baseType="lpstr">
      <vt:lpstr>Google Sans</vt:lpstr>
      <vt:lpstr>Arial</vt:lpstr>
      <vt:lpstr>Calibri</vt:lpstr>
      <vt:lpstr>Roboto</vt:lpstr>
      <vt:lpstr>Times New Roman</vt:lpstr>
      <vt:lpstr>Wingdings</vt:lpstr>
      <vt:lpstr>回顧</vt:lpstr>
      <vt:lpstr>Effectiveness of augmented reality warnings on driving behaviour whilst  approaching pedestrian crossings: A driving simulator study</vt:lpstr>
      <vt:lpstr>Introduction</vt:lpstr>
      <vt:lpstr>Introduction</vt:lpstr>
      <vt:lpstr>Introduction</vt:lpstr>
      <vt:lpstr>Method-受測者</vt:lpstr>
      <vt:lpstr>Method-設備</vt:lpstr>
      <vt:lpstr>Method-場景</vt:lpstr>
      <vt:lpstr>Method-AR HUD</vt:lpstr>
      <vt:lpstr>Method-AR HUD</vt:lpstr>
      <vt:lpstr>Method-程序</vt:lpstr>
      <vt:lpstr>Method-實驗設計</vt:lpstr>
      <vt:lpstr>Method-實驗設計</vt:lpstr>
      <vt:lpstr>Result-可見行人</vt:lpstr>
      <vt:lpstr>Result-可見行人</vt:lpstr>
      <vt:lpstr>Result-隱藏</vt:lpstr>
      <vt:lpstr>Result-隱藏</vt:lpstr>
      <vt:lpstr>Result-隱藏</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瑀婕 陳</dc:creator>
  <cp:lastModifiedBy>瑀婕 陳</cp:lastModifiedBy>
  <cp:revision>134</cp:revision>
  <dcterms:created xsi:type="dcterms:W3CDTF">2021-11-29T17:21:10Z</dcterms:created>
  <dcterms:modified xsi:type="dcterms:W3CDTF">2022-03-23T06:11:12Z</dcterms:modified>
</cp:coreProperties>
</file>